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notesMasterIdLst>
    <p:notesMasterId r:id="rId55"/>
  </p:notesMasterIdLst>
  <p:sldIdLst>
    <p:sldId id="256" r:id="rId2"/>
    <p:sldId id="262" r:id="rId3"/>
    <p:sldId id="985" r:id="rId4"/>
    <p:sldId id="987" r:id="rId5"/>
    <p:sldId id="1050" r:id="rId6"/>
    <p:sldId id="1056" r:id="rId7"/>
    <p:sldId id="1084" r:id="rId8"/>
    <p:sldId id="1088" r:id="rId9"/>
    <p:sldId id="1089" r:id="rId10"/>
    <p:sldId id="989" r:id="rId11"/>
    <p:sldId id="1055" r:id="rId12"/>
    <p:sldId id="1049" r:id="rId13"/>
    <p:sldId id="1086" r:id="rId14"/>
    <p:sldId id="1027" r:id="rId15"/>
    <p:sldId id="1054" r:id="rId16"/>
    <p:sldId id="1090" r:id="rId17"/>
    <p:sldId id="1002" r:id="rId18"/>
    <p:sldId id="998" r:id="rId19"/>
    <p:sldId id="1105" r:id="rId20"/>
    <p:sldId id="1031" r:id="rId21"/>
    <p:sldId id="1108" r:id="rId22"/>
    <p:sldId id="1104" r:id="rId23"/>
    <p:sldId id="1094" r:id="rId24"/>
    <p:sldId id="1106" r:id="rId25"/>
    <p:sldId id="1095" r:id="rId26"/>
    <p:sldId id="1093" r:id="rId27"/>
    <p:sldId id="1081" r:id="rId28"/>
    <p:sldId id="1085" r:id="rId29"/>
    <p:sldId id="1101" r:id="rId30"/>
    <p:sldId id="1102" r:id="rId31"/>
    <p:sldId id="1103" r:id="rId32"/>
    <p:sldId id="1046" r:id="rId33"/>
    <p:sldId id="1100" r:id="rId34"/>
    <p:sldId id="1079" r:id="rId35"/>
    <p:sldId id="1058" r:id="rId36"/>
    <p:sldId id="964" r:id="rId37"/>
    <p:sldId id="1098" r:id="rId38"/>
    <p:sldId id="1107" r:id="rId39"/>
    <p:sldId id="973" r:id="rId40"/>
    <p:sldId id="1099" r:id="rId41"/>
    <p:sldId id="1044" r:id="rId42"/>
    <p:sldId id="1096" r:id="rId43"/>
    <p:sldId id="1069" r:id="rId44"/>
    <p:sldId id="1070" r:id="rId45"/>
    <p:sldId id="1071" r:id="rId46"/>
    <p:sldId id="1072" r:id="rId47"/>
    <p:sldId id="1073" r:id="rId48"/>
    <p:sldId id="1074" r:id="rId49"/>
    <p:sldId id="1038" r:id="rId50"/>
    <p:sldId id="951" r:id="rId51"/>
    <p:sldId id="1075" r:id="rId52"/>
    <p:sldId id="922" r:id="rId53"/>
    <p:sldId id="1078"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21" autoAdjust="0"/>
    <p:restoredTop sz="64507"/>
  </p:normalViewPr>
  <p:slideViewPr>
    <p:cSldViewPr snapToGrid="0">
      <p:cViewPr varScale="1">
        <p:scale>
          <a:sx n="46" d="100"/>
          <a:sy n="46" d="100"/>
        </p:scale>
        <p:origin x="2292" y="5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652F51-CDF0-4340-9670-63743D2F6DCB}" type="doc">
      <dgm:prSet loTypeId="urn:microsoft.com/office/officeart/2005/8/layout/default" loCatId="list" qsTypeId="urn:microsoft.com/office/officeart/2005/8/quickstyle/simple2" qsCatId="simple" csTypeId="urn:microsoft.com/office/officeart/2005/8/colors/accent0_3" csCatId="mainScheme" phldr="1"/>
      <dgm:spPr/>
      <dgm:t>
        <a:bodyPr/>
        <a:lstStyle/>
        <a:p>
          <a:endParaRPr lang="en-US"/>
        </a:p>
      </dgm:t>
    </dgm:pt>
    <dgm:pt modelId="{9D922D58-15E7-4F3E-BF92-F5F56C37C117}">
      <dgm:prSet/>
      <dgm:spPr>
        <a:solidFill>
          <a:srgbClr val="92D050"/>
        </a:solidFill>
      </dgm:spPr>
      <dgm:t>
        <a:bodyPr/>
        <a:lstStyle/>
        <a:p>
          <a:r>
            <a:rPr lang="en-US" dirty="0"/>
            <a:t>Major Donors and Individuals</a:t>
          </a:r>
        </a:p>
      </dgm:t>
    </dgm:pt>
    <dgm:pt modelId="{3F0D7B6E-38A0-45F5-B3B9-E6839B46079B}" type="parTrans" cxnId="{1BBA71B4-0DFA-4B3E-B726-A15D31EC0824}">
      <dgm:prSet/>
      <dgm:spPr/>
      <dgm:t>
        <a:bodyPr/>
        <a:lstStyle/>
        <a:p>
          <a:endParaRPr lang="en-US" sz="2400"/>
        </a:p>
      </dgm:t>
    </dgm:pt>
    <dgm:pt modelId="{7CF7FE97-A394-44BE-9B47-022ABC30F4D6}" type="sibTrans" cxnId="{1BBA71B4-0DFA-4B3E-B726-A15D31EC0824}">
      <dgm:prSet/>
      <dgm:spPr/>
      <dgm:t>
        <a:bodyPr/>
        <a:lstStyle/>
        <a:p>
          <a:endParaRPr lang="en-US"/>
        </a:p>
      </dgm:t>
    </dgm:pt>
    <dgm:pt modelId="{0AC63853-3700-4FAB-942E-F68F7FCF586C}">
      <dgm:prSet/>
      <dgm:spPr/>
      <dgm:t>
        <a:bodyPr/>
        <a:lstStyle/>
        <a:p>
          <a:r>
            <a:rPr lang="en-US" dirty="0"/>
            <a:t>Grant Funders</a:t>
          </a:r>
        </a:p>
      </dgm:t>
    </dgm:pt>
    <dgm:pt modelId="{678D59C2-917D-4494-B6AE-7188F847C3A8}" type="parTrans" cxnId="{A25E4268-B4DC-4A41-A4E0-18F425F15A24}">
      <dgm:prSet/>
      <dgm:spPr/>
      <dgm:t>
        <a:bodyPr/>
        <a:lstStyle/>
        <a:p>
          <a:endParaRPr lang="en-US" sz="2400"/>
        </a:p>
      </dgm:t>
    </dgm:pt>
    <dgm:pt modelId="{EE1E7925-00FD-4DBE-83A8-C1DB99790F85}" type="sibTrans" cxnId="{A25E4268-B4DC-4A41-A4E0-18F425F15A24}">
      <dgm:prSet/>
      <dgm:spPr/>
      <dgm:t>
        <a:bodyPr/>
        <a:lstStyle/>
        <a:p>
          <a:endParaRPr lang="en-US"/>
        </a:p>
      </dgm:t>
    </dgm:pt>
    <dgm:pt modelId="{F6423A21-0E95-415A-98C9-459ED31A9AC0}">
      <dgm:prSet/>
      <dgm:spPr>
        <a:solidFill>
          <a:srgbClr val="92D050"/>
        </a:solidFill>
      </dgm:spPr>
      <dgm:t>
        <a:bodyPr/>
        <a:lstStyle/>
        <a:p>
          <a:r>
            <a:rPr lang="en-US" dirty="0"/>
            <a:t>Corporate Sponsors</a:t>
          </a:r>
        </a:p>
      </dgm:t>
    </dgm:pt>
    <dgm:pt modelId="{CE627B79-4CED-471E-A0FE-26CD52F88912}" type="parTrans" cxnId="{86E1ABD0-ED3E-4088-A8F1-125D556CEB71}">
      <dgm:prSet/>
      <dgm:spPr/>
      <dgm:t>
        <a:bodyPr/>
        <a:lstStyle/>
        <a:p>
          <a:endParaRPr lang="en-US" sz="2400"/>
        </a:p>
      </dgm:t>
    </dgm:pt>
    <dgm:pt modelId="{9D91E4C3-F155-48C2-A25E-12C455F0695C}" type="sibTrans" cxnId="{86E1ABD0-ED3E-4088-A8F1-125D556CEB71}">
      <dgm:prSet/>
      <dgm:spPr/>
      <dgm:t>
        <a:bodyPr/>
        <a:lstStyle/>
        <a:p>
          <a:endParaRPr lang="en-US"/>
        </a:p>
      </dgm:t>
    </dgm:pt>
    <dgm:pt modelId="{7DDA6510-B0AD-46CC-BE6C-22ADB5E74508}">
      <dgm:prSet/>
      <dgm:spPr/>
      <dgm:t>
        <a:bodyPr/>
        <a:lstStyle/>
        <a:p>
          <a:r>
            <a:rPr lang="en-US" dirty="0"/>
            <a:t>In-Kind</a:t>
          </a:r>
        </a:p>
      </dgm:t>
    </dgm:pt>
    <dgm:pt modelId="{C11D861B-A36A-4D1C-9574-8EC155FE0846}" type="parTrans" cxnId="{D851FCC3-F2D8-4492-8844-2B9C91653866}">
      <dgm:prSet/>
      <dgm:spPr/>
      <dgm:t>
        <a:bodyPr/>
        <a:lstStyle/>
        <a:p>
          <a:endParaRPr lang="en-US" sz="2400"/>
        </a:p>
      </dgm:t>
    </dgm:pt>
    <dgm:pt modelId="{72EDB8B5-7974-4A16-A53C-49F02492747C}" type="sibTrans" cxnId="{D851FCC3-F2D8-4492-8844-2B9C91653866}">
      <dgm:prSet/>
      <dgm:spPr/>
      <dgm:t>
        <a:bodyPr/>
        <a:lstStyle/>
        <a:p>
          <a:endParaRPr lang="en-US"/>
        </a:p>
      </dgm:t>
    </dgm:pt>
    <dgm:pt modelId="{A4455557-F664-4E1C-9F96-372D590FBA31}">
      <dgm:prSet/>
      <dgm:spPr>
        <a:solidFill>
          <a:srgbClr val="92D050"/>
        </a:solidFill>
      </dgm:spPr>
      <dgm:t>
        <a:bodyPr/>
        <a:lstStyle/>
        <a:p>
          <a:r>
            <a:rPr lang="en-US" dirty="0"/>
            <a:t>Elected Officials and Government</a:t>
          </a:r>
        </a:p>
      </dgm:t>
    </dgm:pt>
    <dgm:pt modelId="{241C0AFF-ED60-482A-A0D1-E033D484D7E8}" type="parTrans" cxnId="{BA1198D0-3024-42D2-9D25-8CA2F6825FD5}">
      <dgm:prSet/>
      <dgm:spPr/>
      <dgm:t>
        <a:bodyPr/>
        <a:lstStyle/>
        <a:p>
          <a:endParaRPr lang="en-US" sz="2400"/>
        </a:p>
      </dgm:t>
    </dgm:pt>
    <dgm:pt modelId="{7EEE8E66-B833-4FF0-A258-833A80675316}" type="sibTrans" cxnId="{BA1198D0-3024-42D2-9D25-8CA2F6825FD5}">
      <dgm:prSet/>
      <dgm:spPr/>
      <dgm:t>
        <a:bodyPr/>
        <a:lstStyle/>
        <a:p>
          <a:endParaRPr lang="en-US"/>
        </a:p>
      </dgm:t>
    </dgm:pt>
    <dgm:pt modelId="{82EFA41F-84FD-4E62-87AC-4E1F82DB75C3}">
      <dgm:prSet/>
      <dgm:spPr/>
      <dgm:t>
        <a:bodyPr/>
        <a:lstStyle/>
        <a:p>
          <a:r>
            <a:rPr lang="en-US" dirty="0"/>
            <a:t>Social Media Sharing</a:t>
          </a:r>
        </a:p>
      </dgm:t>
    </dgm:pt>
    <dgm:pt modelId="{5CC2141D-5E33-4A0E-9EAD-437F2456AE13}" type="parTrans" cxnId="{F54D59C0-B9F0-42ED-8680-CEACA3ECB4C3}">
      <dgm:prSet/>
      <dgm:spPr/>
      <dgm:t>
        <a:bodyPr/>
        <a:lstStyle/>
        <a:p>
          <a:endParaRPr lang="en-US" sz="2400"/>
        </a:p>
      </dgm:t>
    </dgm:pt>
    <dgm:pt modelId="{CBDA63FF-1890-4E07-B21A-7CE0055A58A2}" type="sibTrans" cxnId="{F54D59C0-B9F0-42ED-8680-CEACA3ECB4C3}">
      <dgm:prSet/>
      <dgm:spPr/>
      <dgm:t>
        <a:bodyPr/>
        <a:lstStyle/>
        <a:p>
          <a:endParaRPr lang="en-US"/>
        </a:p>
      </dgm:t>
    </dgm:pt>
    <dgm:pt modelId="{687B07A3-F5C0-4841-85F4-3AD94629B954}" type="pres">
      <dgm:prSet presAssocID="{9B652F51-CDF0-4340-9670-63743D2F6DCB}" presName="diagram" presStyleCnt="0">
        <dgm:presLayoutVars>
          <dgm:dir/>
          <dgm:resizeHandles val="exact"/>
        </dgm:presLayoutVars>
      </dgm:prSet>
      <dgm:spPr/>
    </dgm:pt>
    <dgm:pt modelId="{0EF6CED3-43C2-DA46-AB83-16941DED5B21}" type="pres">
      <dgm:prSet presAssocID="{9D922D58-15E7-4F3E-BF92-F5F56C37C117}" presName="node" presStyleLbl="node1" presStyleIdx="0" presStyleCnt="6" custLinFactNeighborX="1423">
        <dgm:presLayoutVars>
          <dgm:bulletEnabled val="1"/>
        </dgm:presLayoutVars>
      </dgm:prSet>
      <dgm:spPr/>
    </dgm:pt>
    <dgm:pt modelId="{07365686-3FA9-E841-A683-ECC68A5034EC}" type="pres">
      <dgm:prSet presAssocID="{7CF7FE97-A394-44BE-9B47-022ABC30F4D6}" presName="sibTrans" presStyleCnt="0"/>
      <dgm:spPr/>
    </dgm:pt>
    <dgm:pt modelId="{B79CB1F0-9505-5E42-A359-D13D8B5B3068}" type="pres">
      <dgm:prSet presAssocID="{0AC63853-3700-4FAB-942E-F68F7FCF586C}" presName="node" presStyleLbl="node1" presStyleIdx="1" presStyleCnt="6">
        <dgm:presLayoutVars>
          <dgm:bulletEnabled val="1"/>
        </dgm:presLayoutVars>
      </dgm:prSet>
      <dgm:spPr/>
    </dgm:pt>
    <dgm:pt modelId="{7B0C1494-71D2-9745-9E66-278B61FCC681}" type="pres">
      <dgm:prSet presAssocID="{EE1E7925-00FD-4DBE-83A8-C1DB99790F85}" presName="sibTrans" presStyleCnt="0"/>
      <dgm:spPr/>
    </dgm:pt>
    <dgm:pt modelId="{A2C59195-846E-3147-A136-5ACC2049A389}" type="pres">
      <dgm:prSet presAssocID="{F6423A21-0E95-415A-98C9-459ED31A9AC0}" presName="node" presStyleLbl="node1" presStyleIdx="2" presStyleCnt="6">
        <dgm:presLayoutVars>
          <dgm:bulletEnabled val="1"/>
        </dgm:presLayoutVars>
      </dgm:prSet>
      <dgm:spPr/>
    </dgm:pt>
    <dgm:pt modelId="{6F851D68-9E3A-574D-A908-9FC0F49CCB8D}" type="pres">
      <dgm:prSet presAssocID="{9D91E4C3-F155-48C2-A25E-12C455F0695C}" presName="sibTrans" presStyleCnt="0"/>
      <dgm:spPr/>
    </dgm:pt>
    <dgm:pt modelId="{85AA280D-4C16-0B46-A291-EC28B27DF506}" type="pres">
      <dgm:prSet presAssocID="{7DDA6510-B0AD-46CC-BE6C-22ADB5E74508}" presName="node" presStyleLbl="node1" presStyleIdx="3" presStyleCnt="6">
        <dgm:presLayoutVars>
          <dgm:bulletEnabled val="1"/>
        </dgm:presLayoutVars>
      </dgm:prSet>
      <dgm:spPr/>
    </dgm:pt>
    <dgm:pt modelId="{CB409CF7-1C27-2240-9C89-A17CE415434E}" type="pres">
      <dgm:prSet presAssocID="{72EDB8B5-7974-4A16-A53C-49F02492747C}" presName="sibTrans" presStyleCnt="0"/>
      <dgm:spPr/>
    </dgm:pt>
    <dgm:pt modelId="{84CDD0EA-4968-604E-B409-4F45005C3ADD}" type="pres">
      <dgm:prSet presAssocID="{A4455557-F664-4E1C-9F96-372D590FBA31}" presName="node" presStyleLbl="node1" presStyleIdx="4" presStyleCnt="6">
        <dgm:presLayoutVars>
          <dgm:bulletEnabled val="1"/>
        </dgm:presLayoutVars>
      </dgm:prSet>
      <dgm:spPr/>
    </dgm:pt>
    <dgm:pt modelId="{DB3FBB90-DA39-DA4E-959E-488BEF6D9872}" type="pres">
      <dgm:prSet presAssocID="{7EEE8E66-B833-4FF0-A258-833A80675316}" presName="sibTrans" presStyleCnt="0"/>
      <dgm:spPr/>
    </dgm:pt>
    <dgm:pt modelId="{7780C89B-0F3E-0244-BD9C-8655B9D0A8E0}" type="pres">
      <dgm:prSet presAssocID="{82EFA41F-84FD-4E62-87AC-4E1F82DB75C3}" presName="node" presStyleLbl="node1" presStyleIdx="5" presStyleCnt="6">
        <dgm:presLayoutVars>
          <dgm:bulletEnabled val="1"/>
        </dgm:presLayoutVars>
      </dgm:prSet>
      <dgm:spPr/>
    </dgm:pt>
  </dgm:ptLst>
  <dgm:cxnLst>
    <dgm:cxn modelId="{9948DD13-50E0-0340-8FCC-3BE7F3501F25}" type="presOf" srcId="{7DDA6510-B0AD-46CC-BE6C-22ADB5E74508}" destId="{85AA280D-4C16-0B46-A291-EC28B27DF506}" srcOrd="0" destOrd="0" presId="urn:microsoft.com/office/officeart/2005/8/layout/default"/>
    <dgm:cxn modelId="{F617745B-4C14-8E48-B5C9-785DA2E56B2A}" type="presOf" srcId="{9D922D58-15E7-4F3E-BF92-F5F56C37C117}" destId="{0EF6CED3-43C2-DA46-AB83-16941DED5B21}" srcOrd="0" destOrd="0" presId="urn:microsoft.com/office/officeart/2005/8/layout/default"/>
    <dgm:cxn modelId="{C4EDC35E-C88D-414F-BF4E-333B98BF2C41}" type="presOf" srcId="{9B652F51-CDF0-4340-9670-63743D2F6DCB}" destId="{687B07A3-F5C0-4841-85F4-3AD94629B954}" srcOrd="0" destOrd="0" presId="urn:microsoft.com/office/officeart/2005/8/layout/default"/>
    <dgm:cxn modelId="{57EE5666-6356-9649-A353-F58915EF9749}" type="presOf" srcId="{A4455557-F664-4E1C-9F96-372D590FBA31}" destId="{84CDD0EA-4968-604E-B409-4F45005C3ADD}" srcOrd="0" destOrd="0" presId="urn:microsoft.com/office/officeart/2005/8/layout/default"/>
    <dgm:cxn modelId="{E7A81648-BB7F-4C42-8A72-1B3FE07DD44C}" type="presOf" srcId="{F6423A21-0E95-415A-98C9-459ED31A9AC0}" destId="{A2C59195-846E-3147-A136-5ACC2049A389}" srcOrd="0" destOrd="0" presId="urn:microsoft.com/office/officeart/2005/8/layout/default"/>
    <dgm:cxn modelId="{A25E4268-B4DC-4A41-A4E0-18F425F15A24}" srcId="{9B652F51-CDF0-4340-9670-63743D2F6DCB}" destId="{0AC63853-3700-4FAB-942E-F68F7FCF586C}" srcOrd="1" destOrd="0" parTransId="{678D59C2-917D-4494-B6AE-7188F847C3A8}" sibTransId="{EE1E7925-00FD-4DBE-83A8-C1DB99790F85}"/>
    <dgm:cxn modelId="{1BBA71B4-0DFA-4B3E-B726-A15D31EC0824}" srcId="{9B652F51-CDF0-4340-9670-63743D2F6DCB}" destId="{9D922D58-15E7-4F3E-BF92-F5F56C37C117}" srcOrd="0" destOrd="0" parTransId="{3F0D7B6E-38A0-45F5-B3B9-E6839B46079B}" sibTransId="{7CF7FE97-A394-44BE-9B47-022ABC30F4D6}"/>
    <dgm:cxn modelId="{780720B8-A4F3-2349-BC82-E43E3D3CE166}" type="presOf" srcId="{0AC63853-3700-4FAB-942E-F68F7FCF586C}" destId="{B79CB1F0-9505-5E42-A359-D13D8B5B3068}" srcOrd="0" destOrd="0" presId="urn:microsoft.com/office/officeart/2005/8/layout/default"/>
    <dgm:cxn modelId="{F54D59C0-B9F0-42ED-8680-CEACA3ECB4C3}" srcId="{9B652F51-CDF0-4340-9670-63743D2F6DCB}" destId="{82EFA41F-84FD-4E62-87AC-4E1F82DB75C3}" srcOrd="5" destOrd="0" parTransId="{5CC2141D-5E33-4A0E-9EAD-437F2456AE13}" sibTransId="{CBDA63FF-1890-4E07-B21A-7CE0055A58A2}"/>
    <dgm:cxn modelId="{D851FCC3-F2D8-4492-8844-2B9C91653866}" srcId="{9B652F51-CDF0-4340-9670-63743D2F6DCB}" destId="{7DDA6510-B0AD-46CC-BE6C-22ADB5E74508}" srcOrd="3" destOrd="0" parTransId="{C11D861B-A36A-4D1C-9574-8EC155FE0846}" sibTransId="{72EDB8B5-7974-4A16-A53C-49F02492747C}"/>
    <dgm:cxn modelId="{BA1198D0-3024-42D2-9D25-8CA2F6825FD5}" srcId="{9B652F51-CDF0-4340-9670-63743D2F6DCB}" destId="{A4455557-F664-4E1C-9F96-372D590FBA31}" srcOrd="4" destOrd="0" parTransId="{241C0AFF-ED60-482A-A0D1-E033D484D7E8}" sibTransId="{7EEE8E66-B833-4FF0-A258-833A80675316}"/>
    <dgm:cxn modelId="{86E1ABD0-ED3E-4088-A8F1-125D556CEB71}" srcId="{9B652F51-CDF0-4340-9670-63743D2F6DCB}" destId="{F6423A21-0E95-415A-98C9-459ED31A9AC0}" srcOrd="2" destOrd="0" parTransId="{CE627B79-4CED-471E-A0FE-26CD52F88912}" sibTransId="{9D91E4C3-F155-48C2-A25E-12C455F0695C}"/>
    <dgm:cxn modelId="{A951BFD7-F9B9-FA49-B12F-3D7A7D22C916}" type="presOf" srcId="{82EFA41F-84FD-4E62-87AC-4E1F82DB75C3}" destId="{7780C89B-0F3E-0244-BD9C-8655B9D0A8E0}" srcOrd="0" destOrd="0" presId="urn:microsoft.com/office/officeart/2005/8/layout/default"/>
    <dgm:cxn modelId="{F9506F35-006C-FE42-92A9-C13A51BA7EDE}" type="presParOf" srcId="{687B07A3-F5C0-4841-85F4-3AD94629B954}" destId="{0EF6CED3-43C2-DA46-AB83-16941DED5B21}" srcOrd="0" destOrd="0" presId="urn:microsoft.com/office/officeart/2005/8/layout/default"/>
    <dgm:cxn modelId="{A88E7949-C1E7-2242-B362-1745557DB9C3}" type="presParOf" srcId="{687B07A3-F5C0-4841-85F4-3AD94629B954}" destId="{07365686-3FA9-E841-A683-ECC68A5034EC}" srcOrd="1" destOrd="0" presId="urn:microsoft.com/office/officeart/2005/8/layout/default"/>
    <dgm:cxn modelId="{9CEA49A0-DF1B-274B-B210-3A255781CD61}" type="presParOf" srcId="{687B07A3-F5C0-4841-85F4-3AD94629B954}" destId="{B79CB1F0-9505-5E42-A359-D13D8B5B3068}" srcOrd="2" destOrd="0" presId="urn:microsoft.com/office/officeart/2005/8/layout/default"/>
    <dgm:cxn modelId="{8C853778-DFD1-1544-AA4A-BB724B34FE89}" type="presParOf" srcId="{687B07A3-F5C0-4841-85F4-3AD94629B954}" destId="{7B0C1494-71D2-9745-9E66-278B61FCC681}" srcOrd="3" destOrd="0" presId="urn:microsoft.com/office/officeart/2005/8/layout/default"/>
    <dgm:cxn modelId="{E8E13D0F-C652-B042-9763-57FD4EC15E32}" type="presParOf" srcId="{687B07A3-F5C0-4841-85F4-3AD94629B954}" destId="{A2C59195-846E-3147-A136-5ACC2049A389}" srcOrd="4" destOrd="0" presId="urn:microsoft.com/office/officeart/2005/8/layout/default"/>
    <dgm:cxn modelId="{C8358C7A-E697-464F-933A-727DF3E0ABAE}" type="presParOf" srcId="{687B07A3-F5C0-4841-85F4-3AD94629B954}" destId="{6F851D68-9E3A-574D-A908-9FC0F49CCB8D}" srcOrd="5" destOrd="0" presId="urn:microsoft.com/office/officeart/2005/8/layout/default"/>
    <dgm:cxn modelId="{16ADBA94-A426-D347-894E-552BA28BCB6E}" type="presParOf" srcId="{687B07A3-F5C0-4841-85F4-3AD94629B954}" destId="{85AA280D-4C16-0B46-A291-EC28B27DF506}" srcOrd="6" destOrd="0" presId="urn:microsoft.com/office/officeart/2005/8/layout/default"/>
    <dgm:cxn modelId="{F755B331-6593-CC4F-BC92-615688DEBEDD}" type="presParOf" srcId="{687B07A3-F5C0-4841-85F4-3AD94629B954}" destId="{CB409CF7-1C27-2240-9C89-A17CE415434E}" srcOrd="7" destOrd="0" presId="urn:microsoft.com/office/officeart/2005/8/layout/default"/>
    <dgm:cxn modelId="{B6DAD1C9-8FE0-7742-A8F6-7222100AD069}" type="presParOf" srcId="{687B07A3-F5C0-4841-85F4-3AD94629B954}" destId="{84CDD0EA-4968-604E-B409-4F45005C3ADD}" srcOrd="8" destOrd="0" presId="urn:microsoft.com/office/officeart/2005/8/layout/default"/>
    <dgm:cxn modelId="{82106311-C48D-384C-A500-868A09735560}" type="presParOf" srcId="{687B07A3-F5C0-4841-85F4-3AD94629B954}" destId="{DB3FBB90-DA39-DA4E-959E-488BEF6D9872}" srcOrd="9" destOrd="0" presId="urn:microsoft.com/office/officeart/2005/8/layout/default"/>
    <dgm:cxn modelId="{BDD90603-5E2F-A442-9C08-18DAE4ABE57E}" type="presParOf" srcId="{687B07A3-F5C0-4841-85F4-3AD94629B954}" destId="{7780C89B-0F3E-0244-BD9C-8655B9D0A8E0}" srcOrd="10" destOrd="0" presId="urn:microsoft.com/office/officeart/2005/8/layout/default"/>
  </dgm:cxnLst>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8FCE38-8967-4200-AE8E-FB3209BE7BB9}" type="doc">
      <dgm:prSet loTypeId="urn:microsoft.com/office/officeart/2005/8/layout/hProcess9" loCatId="process" qsTypeId="urn:microsoft.com/office/officeart/2005/8/quickstyle/simple1" qsCatId="simple" csTypeId="urn:microsoft.com/office/officeart/2005/8/colors/colorful3" csCatId="colorful" phldr="1"/>
      <dgm:spPr/>
    </dgm:pt>
    <dgm:pt modelId="{07339AFD-8593-4AA9-99B5-7CC6FB1C7C93}">
      <dgm:prSet phldrT="[Text]"/>
      <dgm:spPr/>
      <dgm:t>
        <a:bodyPr/>
        <a:lstStyle/>
        <a:p>
          <a:r>
            <a:rPr lang="en-US" dirty="0">
              <a:latin typeface="+mn-lt"/>
            </a:rPr>
            <a:t>Type of funder</a:t>
          </a:r>
        </a:p>
      </dgm:t>
    </dgm:pt>
    <dgm:pt modelId="{3F7E3EE3-D370-40E6-B719-2CCECC76A37A}" type="parTrans" cxnId="{7A8F7AC1-CFFE-429D-BCE1-5AFAE7798EFA}">
      <dgm:prSet/>
      <dgm:spPr/>
      <dgm:t>
        <a:bodyPr/>
        <a:lstStyle/>
        <a:p>
          <a:endParaRPr lang="en-US">
            <a:latin typeface="+mn-lt"/>
          </a:endParaRPr>
        </a:p>
      </dgm:t>
    </dgm:pt>
    <dgm:pt modelId="{E437AE5E-C9AC-4617-B50A-C2683FAE663E}" type="sibTrans" cxnId="{7A8F7AC1-CFFE-429D-BCE1-5AFAE7798EFA}">
      <dgm:prSet/>
      <dgm:spPr/>
      <dgm:t>
        <a:bodyPr/>
        <a:lstStyle/>
        <a:p>
          <a:endParaRPr lang="en-US">
            <a:latin typeface="+mn-lt"/>
          </a:endParaRPr>
        </a:p>
      </dgm:t>
    </dgm:pt>
    <dgm:pt modelId="{69F147BA-966B-4E95-9897-623EE0DCFAD6}">
      <dgm:prSet phldrT="[Text]"/>
      <dgm:spPr/>
      <dgm:t>
        <a:bodyPr/>
        <a:lstStyle/>
        <a:p>
          <a:r>
            <a:rPr lang="en-US" dirty="0">
              <a:latin typeface="+mn-lt"/>
            </a:rPr>
            <a:t>Why and how they like to fund organizations</a:t>
          </a:r>
        </a:p>
      </dgm:t>
    </dgm:pt>
    <dgm:pt modelId="{57BD3CE8-5700-495D-B4F3-E39926050751}" type="parTrans" cxnId="{DA976190-5535-4CE3-ACEB-C9C6FC25468A}">
      <dgm:prSet/>
      <dgm:spPr/>
      <dgm:t>
        <a:bodyPr/>
        <a:lstStyle/>
        <a:p>
          <a:endParaRPr lang="en-US">
            <a:latin typeface="+mn-lt"/>
          </a:endParaRPr>
        </a:p>
      </dgm:t>
    </dgm:pt>
    <dgm:pt modelId="{68DEABA5-432E-4473-93BF-726E56FDAF31}" type="sibTrans" cxnId="{DA976190-5535-4CE3-ACEB-C9C6FC25468A}">
      <dgm:prSet/>
      <dgm:spPr/>
      <dgm:t>
        <a:bodyPr/>
        <a:lstStyle/>
        <a:p>
          <a:endParaRPr lang="en-US">
            <a:latin typeface="+mn-lt"/>
          </a:endParaRPr>
        </a:p>
      </dgm:t>
    </dgm:pt>
    <dgm:pt modelId="{1121C076-30FB-478A-84D3-54365269C540}">
      <dgm:prSet phldrT="[Text]"/>
      <dgm:spPr/>
      <dgm:t>
        <a:bodyPr/>
        <a:lstStyle/>
        <a:p>
          <a:r>
            <a:rPr lang="en-US" dirty="0">
              <a:latin typeface="+mn-lt"/>
            </a:rPr>
            <a:t>The funder’s key considerations and priorities</a:t>
          </a:r>
        </a:p>
      </dgm:t>
    </dgm:pt>
    <dgm:pt modelId="{8E7936D0-6E11-44D4-A141-79B376EF05B4}" type="parTrans" cxnId="{7238190C-7A23-4B93-AD8D-5F0A5973A4F4}">
      <dgm:prSet/>
      <dgm:spPr/>
      <dgm:t>
        <a:bodyPr/>
        <a:lstStyle/>
        <a:p>
          <a:endParaRPr lang="en-US">
            <a:latin typeface="+mn-lt"/>
          </a:endParaRPr>
        </a:p>
      </dgm:t>
    </dgm:pt>
    <dgm:pt modelId="{0E3E487A-D9B5-4353-A127-667465ED94F5}" type="sibTrans" cxnId="{7238190C-7A23-4B93-AD8D-5F0A5973A4F4}">
      <dgm:prSet/>
      <dgm:spPr/>
      <dgm:t>
        <a:bodyPr/>
        <a:lstStyle/>
        <a:p>
          <a:endParaRPr lang="en-US">
            <a:latin typeface="+mn-lt"/>
          </a:endParaRPr>
        </a:p>
      </dgm:t>
    </dgm:pt>
    <dgm:pt modelId="{9BBD5FBB-7C1F-4428-8AED-26D6DF11469E}">
      <dgm:prSet/>
      <dgm:spPr/>
      <dgm:t>
        <a:bodyPr/>
        <a:lstStyle/>
        <a:p>
          <a:r>
            <a:rPr lang="en-US" dirty="0">
              <a:latin typeface="+mn-lt"/>
            </a:rPr>
            <a:t>Type of relationship you will develop with the funder</a:t>
          </a:r>
        </a:p>
      </dgm:t>
    </dgm:pt>
    <dgm:pt modelId="{9748DEB8-F51A-4E62-98CA-32E29B5D573A}" type="parTrans" cxnId="{39C5B24E-8CDD-4A3F-A2A4-87B66E470605}">
      <dgm:prSet/>
      <dgm:spPr/>
      <dgm:t>
        <a:bodyPr/>
        <a:lstStyle/>
        <a:p>
          <a:endParaRPr lang="en-US">
            <a:latin typeface="+mn-lt"/>
          </a:endParaRPr>
        </a:p>
      </dgm:t>
    </dgm:pt>
    <dgm:pt modelId="{BF03E7CB-A281-436D-A4D3-8C3B866D0878}" type="sibTrans" cxnId="{39C5B24E-8CDD-4A3F-A2A4-87B66E470605}">
      <dgm:prSet/>
      <dgm:spPr/>
      <dgm:t>
        <a:bodyPr/>
        <a:lstStyle/>
        <a:p>
          <a:endParaRPr lang="en-US">
            <a:latin typeface="+mn-lt"/>
          </a:endParaRPr>
        </a:p>
      </dgm:t>
    </dgm:pt>
    <dgm:pt modelId="{989FEE70-3FA7-4F1B-901D-E6A632EBC670}" type="pres">
      <dgm:prSet presAssocID="{348FCE38-8967-4200-AE8E-FB3209BE7BB9}" presName="CompostProcess" presStyleCnt="0">
        <dgm:presLayoutVars>
          <dgm:dir/>
          <dgm:resizeHandles val="exact"/>
        </dgm:presLayoutVars>
      </dgm:prSet>
      <dgm:spPr/>
    </dgm:pt>
    <dgm:pt modelId="{60176BDF-9208-47DC-81CA-BC332D95132A}" type="pres">
      <dgm:prSet presAssocID="{348FCE38-8967-4200-AE8E-FB3209BE7BB9}" presName="arrow" presStyleLbl="bgShp" presStyleIdx="0" presStyleCnt="1"/>
      <dgm:spPr/>
    </dgm:pt>
    <dgm:pt modelId="{CBEA90A9-1C3D-4348-97F7-53D216D4B858}" type="pres">
      <dgm:prSet presAssocID="{348FCE38-8967-4200-AE8E-FB3209BE7BB9}" presName="linearProcess" presStyleCnt="0"/>
      <dgm:spPr/>
    </dgm:pt>
    <dgm:pt modelId="{635B31BD-828F-4327-A5FC-9F6028A17E6D}" type="pres">
      <dgm:prSet presAssocID="{07339AFD-8593-4AA9-99B5-7CC6FB1C7C93}" presName="textNode" presStyleLbl="node1" presStyleIdx="0" presStyleCnt="4">
        <dgm:presLayoutVars>
          <dgm:bulletEnabled val="1"/>
        </dgm:presLayoutVars>
      </dgm:prSet>
      <dgm:spPr/>
    </dgm:pt>
    <dgm:pt modelId="{FDC75AD9-C9D7-4DA3-BA2F-CAE3C54C3011}" type="pres">
      <dgm:prSet presAssocID="{E437AE5E-C9AC-4617-B50A-C2683FAE663E}" presName="sibTrans" presStyleCnt="0"/>
      <dgm:spPr/>
    </dgm:pt>
    <dgm:pt modelId="{D0A2D60C-8D50-42B5-BB63-C28DBE892F3B}" type="pres">
      <dgm:prSet presAssocID="{69F147BA-966B-4E95-9897-623EE0DCFAD6}" presName="textNode" presStyleLbl="node1" presStyleIdx="1" presStyleCnt="4">
        <dgm:presLayoutVars>
          <dgm:bulletEnabled val="1"/>
        </dgm:presLayoutVars>
      </dgm:prSet>
      <dgm:spPr/>
    </dgm:pt>
    <dgm:pt modelId="{99A8ED9C-70CA-4929-94AE-22E17AD28E7E}" type="pres">
      <dgm:prSet presAssocID="{68DEABA5-432E-4473-93BF-726E56FDAF31}" presName="sibTrans" presStyleCnt="0"/>
      <dgm:spPr/>
    </dgm:pt>
    <dgm:pt modelId="{EE5A83F1-7265-426E-9570-24C80FEEA5DA}" type="pres">
      <dgm:prSet presAssocID="{1121C076-30FB-478A-84D3-54365269C540}" presName="textNode" presStyleLbl="node1" presStyleIdx="2" presStyleCnt="4">
        <dgm:presLayoutVars>
          <dgm:bulletEnabled val="1"/>
        </dgm:presLayoutVars>
      </dgm:prSet>
      <dgm:spPr/>
    </dgm:pt>
    <dgm:pt modelId="{D586A2DE-8148-49F5-85B1-228FB85661FA}" type="pres">
      <dgm:prSet presAssocID="{0E3E487A-D9B5-4353-A127-667465ED94F5}" presName="sibTrans" presStyleCnt="0"/>
      <dgm:spPr/>
    </dgm:pt>
    <dgm:pt modelId="{E1614CBE-22D7-4DE9-982D-4A0535989965}" type="pres">
      <dgm:prSet presAssocID="{9BBD5FBB-7C1F-4428-8AED-26D6DF11469E}" presName="textNode" presStyleLbl="node1" presStyleIdx="3" presStyleCnt="4">
        <dgm:presLayoutVars>
          <dgm:bulletEnabled val="1"/>
        </dgm:presLayoutVars>
      </dgm:prSet>
      <dgm:spPr/>
    </dgm:pt>
  </dgm:ptLst>
  <dgm:cxnLst>
    <dgm:cxn modelId="{7238190C-7A23-4B93-AD8D-5F0A5973A4F4}" srcId="{348FCE38-8967-4200-AE8E-FB3209BE7BB9}" destId="{1121C076-30FB-478A-84D3-54365269C540}" srcOrd="2" destOrd="0" parTransId="{8E7936D0-6E11-44D4-A141-79B376EF05B4}" sibTransId="{0E3E487A-D9B5-4353-A127-667465ED94F5}"/>
    <dgm:cxn modelId="{61D55711-F8B6-44BF-975D-7D8081C4A639}" type="presOf" srcId="{69F147BA-966B-4E95-9897-623EE0DCFAD6}" destId="{D0A2D60C-8D50-42B5-BB63-C28DBE892F3B}" srcOrd="0" destOrd="0" presId="urn:microsoft.com/office/officeart/2005/8/layout/hProcess9"/>
    <dgm:cxn modelId="{59A11F19-7A1C-4285-8077-6B214A75C2A0}" type="presOf" srcId="{07339AFD-8593-4AA9-99B5-7CC6FB1C7C93}" destId="{635B31BD-828F-4327-A5FC-9F6028A17E6D}" srcOrd="0" destOrd="0" presId="urn:microsoft.com/office/officeart/2005/8/layout/hProcess9"/>
    <dgm:cxn modelId="{03D6AD3E-9C3D-4C3B-AE0D-7DBB6229674E}" type="presOf" srcId="{348FCE38-8967-4200-AE8E-FB3209BE7BB9}" destId="{989FEE70-3FA7-4F1B-901D-E6A632EBC670}" srcOrd="0" destOrd="0" presId="urn:microsoft.com/office/officeart/2005/8/layout/hProcess9"/>
    <dgm:cxn modelId="{44818847-2E00-4333-AF08-20CF753D45B7}" type="presOf" srcId="{1121C076-30FB-478A-84D3-54365269C540}" destId="{EE5A83F1-7265-426E-9570-24C80FEEA5DA}" srcOrd="0" destOrd="0" presId="urn:microsoft.com/office/officeart/2005/8/layout/hProcess9"/>
    <dgm:cxn modelId="{39C5B24E-8CDD-4A3F-A2A4-87B66E470605}" srcId="{348FCE38-8967-4200-AE8E-FB3209BE7BB9}" destId="{9BBD5FBB-7C1F-4428-8AED-26D6DF11469E}" srcOrd="3" destOrd="0" parTransId="{9748DEB8-F51A-4E62-98CA-32E29B5D573A}" sibTransId="{BF03E7CB-A281-436D-A4D3-8C3B866D0878}"/>
    <dgm:cxn modelId="{DA976190-5535-4CE3-ACEB-C9C6FC25468A}" srcId="{348FCE38-8967-4200-AE8E-FB3209BE7BB9}" destId="{69F147BA-966B-4E95-9897-623EE0DCFAD6}" srcOrd="1" destOrd="0" parTransId="{57BD3CE8-5700-495D-B4F3-E39926050751}" sibTransId="{68DEABA5-432E-4473-93BF-726E56FDAF31}"/>
    <dgm:cxn modelId="{1300EEBB-909C-417D-97FB-4A627434A190}" type="presOf" srcId="{9BBD5FBB-7C1F-4428-8AED-26D6DF11469E}" destId="{E1614CBE-22D7-4DE9-982D-4A0535989965}" srcOrd="0" destOrd="0" presId="urn:microsoft.com/office/officeart/2005/8/layout/hProcess9"/>
    <dgm:cxn modelId="{7A8F7AC1-CFFE-429D-BCE1-5AFAE7798EFA}" srcId="{348FCE38-8967-4200-AE8E-FB3209BE7BB9}" destId="{07339AFD-8593-4AA9-99B5-7CC6FB1C7C93}" srcOrd="0" destOrd="0" parTransId="{3F7E3EE3-D370-40E6-B719-2CCECC76A37A}" sibTransId="{E437AE5E-C9AC-4617-B50A-C2683FAE663E}"/>
    <dgm:cxn modelId="{1683B123-2FC4-4DE4-9303-FC6BB39061CE}" type="presParOf" srcId="{989FEE70-3FA7-4F1B-901D-E6A632EBC670}" destId="{60176BDF-9208-47DC-81CA-BC332D95132A}" srcOrd="0" destOrd="0" presId="urn:microsoft.com/office/officeart/2005/8/layout/hProcess9"/>
    <dgm:cxn modelId="{18F582D1-8856-427D-BC6D-826B0F80D98A}" type="presParOf" srcId="{989FEE70-3FA7-4F1B-901D-E6A632EBC670}" destId="{CBEA90A9-1C3D-4348-97F7-53D216D4B858}" srcOrd="1" destOrd="0" presId="urn:microsoft.com/office/officeart/2005/8/layout/hProcess9"/>
    <dgm:cxn modelId="{259A2447-CEE4-400D-AE03-F0BCC4FD1BDB}" type="presParOf" srcId="{CBEA90A9-1C3D-4348-97F7-53D216D4B858}" destId="{635B31BD-828F-4327-A5FC-9F6028A17E6D}" srcOrd="0" destOrd="0" presId="urn:microsoft.com/office/officeart/2005/8/layout/hProcess9"/>
    <dgm:cxn modelId="{4F84651D-64C8-4570-8F82-2F31EF641439}" type="presParOf" srcId="{CBEA90A9-1C3D-4348-97F7-53D216D4B858}" destId="{FDC75AD9-C9D7-4DA3-BA2F-CAE3C54C3011}" srcOrd="1" destOrd="0" presId="urn:microsoft.com/office/officeart/2005/8/layout/hProcess9"/>
    <dgm:cxn modelId="{9A320187-E2DD-4561-98E1-051BE9746BCC}" type="presParOf" srcId="{CBEA90A9-1C3D-4348-97F7-53D216D4B858}" destId="{D0A2D60C-8D50-42B5-BB63-C28DBE892F3B}" srcOrd="2" destOrd="0" presId="urn:microsoft.com/office/officeart/2005/8/layout/hProcess9"/>
    <dgm:cxn modelId="{935E783E-B9C3-44D8-9C97-1150C1239A78}" type="presParOf" srcId="{CBEA90A9-1C3D-4348-97F7-53D216D4B858}" destId="{99A8ED9C-70CA-4929-94AE-22E17AD28E7E}" srcOrd="3" destOrd="0" presId="urn:microsoft.com/office/officeart/2005/8/layout/hProcess9"/>
    <dgm:cxn modelId="{1A304A6C-B5FF-48F8-B11A-D4FF9CD1C2B6}" type="presParOf" srcId="{CBEA90A9-1C3D-4348-97F7-53D216D4B858}" destId="{EE5A83F1-7265-426E-9570-24C80FEEA5DA}" srcOrd="4" destOrd="0" presId="urn:microsoft.com/office/officeart/2005/8/layout/hProcess9"/>
    <dgm:cxn modelId="{A3D29F91-3C49-4E1A-8768-F9370127C3DA}" type="presParOf" srcId="{CBEA90A9-1C3D-4348-97F7-53D216D4B858}" destId="{D586A2DE-8148-49F5-85B1-228FB85661FA}" srcOrd="5" destOrd="0" presId="urn:microsoft.com/office/officeart/2005/8/layout/hProcess9"/>
    <dgm:cxn modelId="{7274BB56-8D04-4E8A-AACA-FD59CF461540}" type="presParOf" srcId="{CBEA90A9-1C3D-4348-97F7-53D216D4B858}" destId="{E1614CBE-22D7-4DE9-982D-4A0535989965}"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B3297E-7038-44A4-9AB3-1593D81AEB8A}"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pt>
    <dgm:pt modelId="{9A61E4EE-BD00-4E5D-803D-77DBFBCD6A91}">
      <dgm:prSet phldrT="[Text]"/>
      <dgm:spPr/>
      <dgm:t>
        <a:bodyPr/>
        <a:lstStyle/>
        <a:p>
          <a:pPr>
            <a:lnSpc>
              <a:spcPct val="100000"/>
            </a:lnSpc>
          </a:pPr>
          <a:r>
            <a:rPr lang="en-US"/>
            <a:t>Why</a:t>
          </a:r>
        </a:p>
      </dgm:t>
    </dgm:pt>
    <dgm:pt modelId="{6AC595FC-64BD-4004-A3EF-CC5F643B35D5}" type="parTrans" cxnId="{E99DBAD7-9C79-4258-AA50-3ABDB6681EAB}">
      <dgm:prSet/>
      <dgm:spPr/>
      <dgm:t>
        <a:bodyPr/>
        <a:lstStyle/>
        <a:p>
          <a:endParaRPr lang="en-US"/>
        </a:p>
      </dgm:t>
    </dgm:pt>
    <dgm:pt modelId="{B3F8B10E-69F2-48DC-B5AB-6523FEE3418F}" type="sibTrans" cxnId="{E99DBAD7-9C79-4258-AA50-3ABDB6681EAB}">
      <dgm:prSet/>
      <dgm:spPr/>
      <dgm:t>
        <a:bodyPr/>
        <a:lstStyle/>
        <a:p>
          <a:endParaRPr lang="en-US"/>
        </a:p>
      </dgm:t>
    </dgm:pt>
    <dgm:pt modelId="{818B93EB-B485-47E4-B602-90953104CFF4}">
      <dgm:prSet phldrT="[Text]"/>
      <dgm:spPr/>
      <dgm:t>
        <a:bodyPr/>
        <a:lstStyle/>
        <a:p>
          <a:pPr>
            <a:lnSpc>
              <a:spcPct val="100000"/>
            </a:lnSpc>
          </a:pPr>
          <a:r>
            <a:rPr lang="en-US"/>
            <a:t>Values</a:t>
          </a:r>
        </a:p>
      </dgm:t>
    </dgm:pt>
    <dgm:pt modelId="{6BB17609-A844-4B27-8CC1-6AE0E10D48F7}" type="parTrans" cxnId="{B0223858-FC22-4695-8E0E-A12B2012C5EC}">
      <dgm:prSet/>
      <dgm:spPr/>
      <dgm:t>
        <a:bodyPr/>
        <a:lstStyle/>
        <a:p>
          <a:endParaRPr lang="en-US"/>
        </a:p>
      </dgm:t>
    </dgm:pt>
    <dgm:pt modelId="{ED93A233-3765-4893-889C-487AFD854514}" type="sibTrans" cxnId="{B0223858-FC22-4695-8E0E-A12B2012C5EC}">
      <dgm:prSet/>
      <dgm:spPr/>
      <dgm:t>
        <a:bodyPr/>
        <a:lstStyle/>
        <a:p>
          <a:endParaRPr lang="en-US"/>
        </a:p>
      </dgm:t>
    </dgm:pt>
    <dgm:pt modelId="{64211720-8232-4581-B021-41F4CDF0A565}">
      <dgm:prSet phldrT="[Text]"/>
      <dgm:spPr/>
      <dgm:t>
        <a:bodyPr/>
        <a:lstStyle/>
        <a:p>
          <a:pPr>
            <a:lnSpc>
              <a:spcPct val="100000"/>
            </a:lnSpc>
          </a:pPr>
          <a:r>
            <a:rPr lang="en-US"/>
            <a:t>Direction</a:t>
          </a:r>
        </a:p>
      </dgm:t>
    </dgm:pt>
    <dgm:pt modelId="{F9A1691C-81EE-4088-B0B6-C29AB1186D88}" type="parTrans" cxnId="{30922E60-40DE-445D-AEEF-E3F9BEAB1192}">
      <dgm:prSet/>
      <dgm:spPr/>
      <dgm:t>
        <a:bodyPr/>
        <a:lstStyle/>
        <a:p>
          <a:endParaRPr lang="en-US"/>
        </a:p>
      </dgm:t>
    </dgm:pt>
    <dgm:pt modelId="{7E2D5472-EC33-4F30-A86C-4DF8716AB058}" type="sibTrans" cxnId="{30922E60-40DE-445D-AEEF-E3F9BEAB1192}">
      <dgm:prSet/>
      <dgm:spPr/>
      <dgm:t>
        <a:bodyPr/>
        <a:lstStyle/>
        <a:p>
          <a:endParaRPr lang="en-US"/>
        </a:p>
      </dgm:t>
    </dgm:pt>
    <dgm:pt modelId="{5B840FF6-B467-493C-BF3D-348EC224C14A}" type="pres">
      <dgm:prSet presAssocID="{6DB3297E-7038-44A4-9AB3-1593D81AEB8A}" presName="root" presStyleCnt="0">
        <dgm:presLayoutVars>
          <dgm:dir/>
          <dgm:resizeHandles val="exact"/>
        </dgm:presLayoutVars>
      </dgm:prSet>
      <dgm:spPr/>
    </dgm:pt>
    <dgm:pt modelId="{0D75F7CE-2C3A-41D9-B9B4-EA2D38EEDB20}" type="pres">
      <dgm:prSet presAssocID="{9A61E4EE-BD00-4E5D-803D-77DBFBCD6A91}" presName="compNode" presStyleCnt="0"/>
      <dgm:spPr/>
    </dgm:pt>
    <dgm:pt modelId="{750FF61B-90A2-4B34-82DA-AAE5AFD1D6EF}" type="pres">
      <dgm:prSet presAssocID="{9A61E4EE-BD00-4E5D-803D-77DBFBCD6A9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DC5893E3-F0F3-4B98-A362-08191BBEC834}" type="pres">
      <dgm:prSet presAssocID="{9A61E4EE-BD00-4E5D-803D-77DBFBCD6A91}" presName="spaceRect" presStyleCnt="0"/>
      <dgm:spPr/>
    </dgm:pt>
    <dgm:pt modelId="{1182F299-F19C-45D4-ACF2-8E13AE1F4E54}" type="pres">
      <dgm:prSet presAssocID="{9A61E4EE-BD00-4E5D-803D-77DBFBCD6A91}" presName="textRect" presStyleLbl="revTx" presStyleIdx="0" presStyleCnt="3">
        <dgm:presLayoutVars>
          <dgm:chMax val="1"/>
          <dgm:chPref val="1"/>
        </dgm:presLayoutVars>
      </dgm:prSet>
      <dgm:spPr/>
    </dgm:pt>
    <dgm:pt modelId="{8D167B39-02C9-46A5-A213-D1CB9E98D5C4}" type="pres">
      <dgm:prSet presAssocID="{B3F8B10E-69F2-48DC-B5AB-6523FEE3418F}" presName="sibTrans" presStyleCnt="0"/>
      <dgm:spPr/>
    </dgm:pt>
    <dgm:pt modelId="{B99187EF-F279-4D74-A226-BC6577E30745}" type="pres">
      <dgm:prSet presAssocID="{818B93EB-B485-47E4-B602-90953104CFF4}" presName="compNode" presStyleCnt="0"/>
      <dgm:spPr/>
    </dgm:pt>
    <dgm:pt modelId="{A57B839C-4C79-4E7C-B426-147FF0FBDE1C}" type="pres">
      <dgm:prSet presAssocID="{818B93EB-B485-47E4-B602-90953104CFF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868F9851-E42A-4A7C-9C28-0FDC6D0884A6}" type="pres">
      <dgm:prSet presAssocID="{818B93EB-B485-47E4-B602-90953104CFF4}" presName="spaceRect" presStyleCnt="0"/>
      <dgm:spPr/>
    </dgm:pt>
    <dgm:pt modelId="{90C9C6A0-5A72-4DAA-9EBB-07614DE0D695}" type="pres">
      <dgm:prSet presAssocID="{818B93EB-B485-47E4-B602-90953104CFF4}" presName="textRect" presStyleLbl="revTx" presStyleIdx="1" presStyleCnt="3">
        <dgm:presLayoutVars>
          <dgm:chMax val="1"/>
          <dgm:chPref val="1"/>
        </dgm:presLayoutVars>
      </dgm:prSet>
      <dgm:spPr/>
    </dgm:pt>
    <dgm:pt modelId="{CF8F4CA1-E482-45A0-A837-AF63BDB58D6F}" type="pres">
      <dgm:prSet presAssocID="{ED93A233-3765-4893-889C-487AFD854514}" presName="sibTrans" presStyleCnt="0"/>
      <dgm:spPr/>
    </dgm:pt>
    <dgm:pt modelId="{BA8B9BB0-43E1-4837-858C-3B97F1306475}" type="pres">
      <dgm:prSet presAssocID="{64211720-8232-4581-B021-41F4CDF0A565}" presName="compNode" presStyleCnt="0"/>
      <dgm:spPr/>
    </dgm:pt>
    <dgm:pt modelId="{8FF5E842-E19D-44F0-BD0A-3BB9B9838BD8}" type="pres">
      <dgm:prSet presAssocID="{64211720-8232-4581-B021-41F4CDF0A56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vron Arrows"/>
        </a:ext>
      </dgm:extLst>
    </dgm:pt>
    <dgm:pt modelId="{AB5FA28C-65F1-4254-A1E9-2F9CC2A302E6}" type="pres">
      <dgm:prSet presAssocID="{64211720-8232-4581-B021-41F4CDF0A565}" presName="spaceRect" presStyleCnt="0"/>
      <dgm:spPr/>
    </dgm:pt>
    <dgm:pt modelId="{379191B0-D2C8-4B75-B6DE-727B101791E4}" type="pres">
      <dgm:prSet presAssocID="{64211720-8232-4581-B021-41F4CDF0A565}" presName="textRect" presStyleLbl="revTx" presStyleIdx="2" presStyleCnt="3">
        <dgm:presLayoutVars>
          <dgm:chMax val="1"/>
          <dgm:chPref val="1"/>
        </dgm:presLayoutVars>
      </dgm:prSet>
      <dgm:spPr/>
    </dgm:pt>
  </dgm:ptLst>
  <dgm:cxnLst>
    <dgm:cxn modelId="{30922E60-40DE-445D-AEEF-E3F9BEAB1192}" srcId="{6DB3297E-7038-44A4-9AB3-1593D81AEB8A}" destId="{64211720-8232-4581-B021-41F4CDF0A565}" srcOrd="2" destOrd="0" parTransId="{F9A1691C-81EE-4088-B0B6-C29AB1186D88}" sibTransId="{7E2D5472-EC33-4F30-A86C-4DF8716AB058}"/>
    <dgm:cxn modelId="{88AD884E-A7E2-40C1-A79D-ED41DB8FFA22}" type="presOf" srcId="{64211720-8232-4581-B021-41F4CDF0A565}" destId="{379191B0-D2C8-4B75-B6DE-727B101791E4}" srcOrd="0" destOrd="0" presId="urn:microsoft.com/office/officeart/2018/2/layout/IconLabelList"/>
    <dgm:cxn modelId="{B0223858-FC22-4695-8E0E-A12B2012C5EC}" srcId="{6DB3297E-7038-44A4-9AB3-1593D81AEB8A}" destId="{818B93EB-B485-47E4-B602-90953104CFF4}" srcOrd="1" destOrd="0" parTransId="{6BB17609-A844-4B27-8CC1-6AE0E10D48F7}" sibTransId="{ED93A233-3765-4893-889C-487AFD854514}"/>
    <dgm:cxn modelId="{C6E766C8-B05E-4B7E-A76E-FBCD98DC87D5}" type="presOf" srcId="{9A61E4EE-BD00-4E5D-803D-77DBFBCD6A91}" destId="{1182F299-F19C-45D4-ACF2-8E13AE1F4E54}" srcOrd="0" destOrd="0" presId="urn:microsoft.com/office/officeart/2018/2/layout/IconLabelList"/>
    <dgm:cxn modelId="{154C7AD6-AB0B-4E27-BFE1-2A9B1D128806}" type="presOf" srcId="{818B93EB-B485-47E4-B602-90953104CFF4}" destId="{90C9C6A0-5A72-4DAA-9EBB-07614DE0D695}" srcOrd="0" destOrd="0" presId="urn:microsoft.com/office/officeart/2018/2/layout/IconLabelList"/>
    <dgm:cxn modelId="{E99DBAD7-9C79-4258-AA50-3ABDB6681EAB}" srcId="{6DB3297E-7038-44A4-9AB3-1593D81AEB8A}" destId="{9A61E4EE-BD00-4E5D-803D-77DBFBCD6A91}" srcOrd="0" destOrd="0" parTransId="{6AC595FC-64BD-4004-A3EF-CC5F643B35D5}" sibTransId="{B3F8B10E-69F2-48DC-B5AB-6523FEE3418F}"/>
    <dgm:cxn modelId="{F8573FFC-7AD6-492D-BAF3-C74D979C8471}" type="presOf" srcId="{6DB3297E-7038-44A4-9AB3-1593D81AEB8A}" destId="{5B840FF6-B467-493C-BF3D-348EC224C14A}" srcOrd="0" destOrd="0" presId="urn:microsoft.com/office/officeart/2018/2/layout/IconLabelList"/>
    <dgm:cxn modelId="{280DFA69-3319-4F05-A7EA-7C24648F0F17}" type="presParOf" srcId="{5B840FF6-B467-493C-BF3D-348EC224C14A}" destId="{0D75F7CE-2C3A-41D9-B9B4-EA2D38EEDB20}" srcOrd="0" destOrd="0" presId="urn:microsoft.com/office/officeart/2018/2/layout/IconLabelList"/>
    <dgm:cxn modelId="{97E89849-3BAB-4DEB-AC2C-228DC25AEE1E}" type="presParOf" srcId="{0D75F7CE-2C3A-41D9-B9B4-EA2D38EEDB20}" destId="{750FF61B-90A2-4B34-82DA-AAE5AFD1D6EF}" srcOrd="0" destOrd="0" presId="urn:microsoft.com/office/officeart/2018/2/layout/IconLabelList"/>
    <dgm:cxn modelId="{A53F4DF2-0516-408E-B766-FED37EFA690F}" type="presParOf" srcId="{0D75F7CE-2C3A-41D9-B9B4-EA2D38EEDB20}" destId="{DC5893E3-F0F3-4B98-A362-08191BBEC834}" srcOrd="1" destOrd="0" presId="urn:microsoft.com/office/officeart/2018/2/layout/IconLabelList"/>
    <dgm:cxn modelId="{892866E7-A3AA-414F-B1AE-FA36D378D8A8}" type="presParOf" srcId="{0D75F7CE-2C3A-41D9-B9B4-EA2D38EEDB20}" destId="{1182F299-F19C-45D4-ACF2-8E13AE1F4E54}" srcOrd="2" destOrd="0" presId="urn:microsoft.com/office/officeart/2018/2/layout/IconLabelList"/>
    <dgm:cxn modelId="{1FDF556F-97D1-40A4-BD03-811C0A4FFC34}" type="presParOf" srcId="{5B840FF6-B467-493C-BF3D-348EC224C14A}" destId="{8D167B39-02C9-46A5-A213-D1CB9E98D5C4}" srcOrd="1" destOrd="0" presId="urn:microsoft.com/office/officeart/2018/2/layout/IconLabelList"/>
    <dgm:cxn modelId="{496F6BB4-0719-46BA-8B4A-9DBABCD74FC9}" type="presParOf" srcId="{5B840FF6-B467-493C-BF3D-348EC224C14A}" destId="{B99187EF-F279-4D74-A226-BC6577E30745}" srcOrd="2" destOrd="0" presId="urn:microsoft.com/office/officeart/2018/2/layout/IconLabelList"/>
    <dgm:cxn modelId="{940E88E6-3A6B-43F9-8838-4127CA05D80C}" type="presParOf" srcId="{B99187EF-F279-4D74-A226-BC6577E30745}" destId="{A57B839C-4C79-4E7C-B426-147FF0FBDE1C}" srcOrd="0" destOrd="0" presId="urn:microsoft.com/office/officeart/2018/2/layout/IconLabelList"/>
    <dgm:cxn modelId="{369F8EFF-7BA2-40AD-8F6F-5A5EC61081EB}" type="presParOf" srcId="{B99187EF-F279-4D74-A226-BC6577E30745}" destId="{868F9851-E42A-4A7C-9C28-0FDC6D0884A6}" srcOrd="1" destOrd="0" presId="urn:microsoft.com/office/officeart/2018/2/layout/IconLabelList"/>
    <dgm:cxn modelId="{51F4D561-A389-4EB3-8F51-18BB958BEDCB}" type="presParOf" srcId="{B99187EF-F279-4D74-A226-BC6577E30745}" destId="{90C9C6A0-5A72-4DAA-9EBB-07614DE0D695}" srcOrd="2" destOrd="0" presId="urn:microsoft.com/office/officeart/2018/2/layout/IconLabelList"/>
    <dgm:cxn modelId="{927F0637-42AA-422D-B457-1A02E88DE507}" type="presParOf" srcId="{5B840FF6-B467-493C-BF3D-348EC224C14A}" destId="{CF8F4CA1-E482-45A0-A837-AF63BDB58D6F}" srcOrd="3" destOrd="0" presId="urn:microsoft.com/office/officeart/2018/2/layout/IconLabelList"/>
    <dgm:cxn modelId="{29D95E34-2940-4EEF-9705-C04822CCBD77}" type="presParOf" srcId="{5B840FF6-B467-493C-BF3D-348EC224C14A}" destId="{BA8B9BB0-43E1-4837-858C-3B97F1306475}" srcOrd="4" destOrd="0" presId="urn:microsoft.com/office/officeart/2018/2/layout/IconLabelList"/>
    <dgm:cxn modelId="{35CFB6CC-E80F-4EBF-BE8B-6958459F68D1}" type="presParOf" srcId="{BA8B9BB0-43E1-4837-858C-3B97F1306475}" destId="{8FF5E842-E19D-44F0-BD0A-3BB9B9838BD8}" srcOrd="0" destOrd="0" presId="urn:microsoft.com/office/officeart/2018/2/layout/IconLabelList"/>
    <dgm:cxn modelId="{871E92F4-BBDF-4311-BD26-C8942378C182}" type="presParOf" srcId="{BA8B9BB0-43E1-4837-858C-3B97F1306475}" destId="{AB5FA28C-65F1-4254-A1E9-2F9CC2A302E6}" srcOrd="1" destOrd="0" presId="urn:microsoft.com/office/officeart/2018/2/layout/IconLabelList"/>
    <dgm:cxn modelId="{01653484-27A4-4FC9-8DCD-092F2C844A90}" type="presParOf" srcId="{BA8B9BB0-43E1-4837-858C-3B97F1306475}" destId="{379191B0-D2C8-4B75-B6DE-727B101791E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A47DAB-2423-4194-941F-910652595BE9}"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en-US"/>
        </a:p>
      </dgm:t>
    </dgm:pt>
    <dgm:pt modelId="{36209988-81BF-40B6-BB2E-D1FF5D4A387B}">
      <dgm:prSet phldrT="[Text]"/>
      <dgm:spPr>
        <a:xfrm>
          <a:off x="3086319" y="2792991"/>
          <a:ext cx="2258667" cy="2258667"/>
        </a:xfrm>
        <a:prstGeom prst="ellipse">
          <a:avLst/>
        </a:prstGeom>
        <a:solidFill>
          <a:srgbClr val="1677B1">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b="1" dirty="0">
              <a:solidFill>
                <a:srgbClr val="FFFFFF"/>
              </a:solidFill>
              <a:latin typeface="Calibri Light"/>
              <a:ea typeface="+mn-ea"/>
              <a:cs typeface="+mn-cs"/>
            </a:rPr>
            <a:t>Cultivation Strategy</a:t>
          </a:r>
        </a:p>
      </dgm:t>
    </dgm:pt>
    <dgm:pt modelId="{CFF2C85B-ABAD-4AB8-A57B-D93B2ECFD4BC}" type="parTrans" cxnId="{EA87169E-DE41-4B7B-8EAB-3EE7DCB281B3}">
      <dgm:prSet/>
      <dgm:spPr/>
      <dgm:t>
        <a:bodyPr/>
        <a:lstStyle/>
        <a:p>
          <a:endParaRPr lang="en-US" b="1"/>
        </a:p>
      </dgm:t>
    </dgm:pt>
    <dgm:pt modelId="{B4338EDD-48CE-4BEE-94B7-30FE30FA85BE}" type="sibTrans" cxnId="{EA87169E-DE41-4B7B-8EAB-3EE7DCB281B3}">
      <dgm:prSet/>
      <dgm:spPr/>
      <dgm:t>
        <a:bodyPr/>
        <a:lstStyle/>
        <a:p>
          <a:endParaRPr lang="en-US" b="1"/>
        </a:p>
      </dgm:t>
    </dgm:pt>
    <dgm:pt modelId="{DD5D4858-9434-4A49-A6EB-D0202C0EDB4A}">
      <dgm:prSet phldrT="[Text]"/>
      <dgm:spPr>
        <a:xfrm>
          <a:off x="851" y="3289898"/>
          <a:ext cx="1581067" cy="1264853"/>
        </a:xfrm>
        <a:prstGeom prst="roundRect">
          <a:avLst>
            <a:gd name="adj" fmla="val 10000"/>
          </a:avLst>
        </a:prstGeom>
        <a:solidFill>
          <a:srgbClr val="6AB34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b="1" dirty="0">
              <a:solidFill>
                <a:srgbClr val="FFFFFF"/>
              </a:solidFill>
              <a:latin typeface="Calibri Light"/>
              <a:ea typeface="+mn-ea"/>
              <a:cs typeface="+mn-cs"/>
            </a:rPr>
            <a:t>New or Lapsed?</a:t>
          </a:r>
        </a:p>
      </dgm:t>
    </dgm:pt>
    <dgm:pt modelId="{5D152C0E-FC30-4592-B51E-5C0B9FE2733B}" type="parTrans" cxnId="{C50E696C-203E-4876-BCCB-5AFE7DC8730F}">
      <dgm:prSet/>
      <dgm:spPr>
        <a:xfrm rot="10800000">
          <a:off x="791385" y="3600465"/>
          <a:ext cx="2168712" cy="643720"/>
        </a:xfrm>
        <a:prstGeom prst="leftArrow">
          <a:avLst>
            <a:gd name="adj1" fmla="val 60000"/>
            <a:gd name="adj2" fmla="val 50000"/>
          </a:avLst>
        </a:prstGeom>
        <a:solidFill>
          <a:srgbClr val="6AB345">
            <a:hueOff val="0"/>
            <a:satOff val="0"/>
            <a:lumOff val="0"/>
            <a:alphaOff val="0"/>
          </a:srgbClr>
        </a:solidFill>
        <a:ln>
          <a:noFill/>
        </a:ln>
        <a:effectLst/>
      </dgm:spPr>
      <dgm:t>
        <a:bodyPr/>
        <a:lstStyle/>
        <a:p>
          <a:endParaRPr lang="en-US" b="1"/>
        </a:p>
      </dgm:t>
    </dgm:pt>
    <dgm:pt modelId="{6BC37FC6-B2F2-47B2-9960-2BECDAA69B6C}" type="sibTrans" cxnId="{C50E696C-203E-4876-BCCB-5AFE7DC8730F}">
      <dgm:prSet/>
      <dgm:spPr/>
      <dgm:t>
        <a:bodyPr/>
        <a:lstStyle/>
        <a:p>
          <a:endParaRPr lang="en-US" b="1"/>
        </a:p>
      </dgm:t>
    </dgm:pt>
    <dgm:pt modelId="{43653877-0716-404B-AF0D-0E876F866C27}">
      <dgm:prSet phldrT="[Text]"/>
      <dgm:spPr>
        <a:xfrm>
          <a:off x="6195409" y="1277164"/>
          <a:ext cx="1581067" cy="1264853"/>
        </a:xfrm>
        <a:prstGeom prst="roundRect">
          <a:avLst>
            <a:gd name="adj" fmla="val 10000"/>
          </a:avLst>
        </a:prstGeom>
        <a:solidFill>
          <a:srgbClr val="6AB345">
            <a:hueOff val="5063840"/>
            <a:satOff val="-3486"/>
            <a:lumOff val="-13803"/>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b="1" dirty="0">
              <a:solidFill>
                <a:srgbClr val="FFFFFF"/>
              </a:solidFill>
              <a:latin typeface="Calibri Light"/>
              <a:ea typeface="+mn-ea"/>
              <a:cs typeface="+mn-cs"/>
            </a:rPr>
            <a:t>Specific or general opportunity identified?</a:t>
          </a:r>
        </a:p>
      </dgm:t>
    </dgm:pt>
    <dgm:pt modelId="{7C828937-342A-4588-9325-7154E18BD854}" type="parTrans" cxnId="{2934DA08-6F1D-43D2-B2CE-022982217B11}">
      <dgm:prSet/>
      <dgm:spPr>
        <a:xfrm rot="19440000">
          <a:off x="5024324" y="2225099"/>
          <a:ext cx="2168712" cy="643720"/>
        </a:xfrm>
        <a:prstGeom prst="leftArrow">
          <a:avLst>
            <a:gd name="adj1" fmla="val 60000"/>
            <a:gd name="adj2" fmla="val 50000"/>
          </a:avLst>
        </a:prstGeom>
        <a:solidFill>
          <a:srgbClr val="6AB345">
            <a:hueOff val="5063840"/>
            <a:satOff val="-3486"/>
            <a:lumOff val="-13803"/>
            <a:alphaOff val="0"/>
          </a:srgbClr>
        </a:solidFill>
        <a:ln>
          <a:noFill/>
        </a:ln>
        <a:effectLst/>
      </dgm:spPr>
      <dgm:t>
        <a:bodyPr/>
        <a:lstStyle/>
        <a:p>
          <a:endParaRPr lang="en-US" b="1"/>
        </a:p>
      </dgm:t>
    </dgm:pt>
    <dgm:pt modelId="{6F7F40CA-CD4E-46AB-841D-E61E06386CA3}" type="sibTrans" cxnId="{2934DA08-6F1D-43D2-B2CE-022982217B11}">
      <dgm:prSet/>
      <dgm:spPr/>
      <dgm:t>
        <a:bodyPr/>
        <a:lstStyle/>
        <a:p>
          <a:endParaRPr lang="en-US" b="1"/>
        </a:p>
      </dgm:t>
    </dgm:pt>
    <dgm:pt modelId="{390609D3-E268-4E51-8B07-59E8D949F8BE}">
      <dgm:prSet phldrT="[Text]"/>
      <dgm:spPr>
        <a:xfrm>
          <a:off x="6849386" y="3289898"/>
          <a:ext cx="1581067" cy="1264853"/>
        </a:xfrm>
        <a:prstGeom prst="roundRect">
          <a:avLst>
            <a:gd name="adj" fmla="val 10000"/>
          </a:avLst>
        </a:prstGeom>
        <a:solidFill>
          <a:srgbClr val="6AB345">
            <a:hueOff val="6329800"/>
            <a:satOff val="-4357"/>
            <a:lumOff val="-17254"/>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b="1" dirty="0">
              <a:solidFill>
                <a:srgbClr val="FFFFFF"/>
              </a:solidFill>
              <a:latin typeface="Calibri Light"/>
              <a:ea typeface="+mn-ea"/>
              <a:cs typeface="+mn-cs"/>
            </a:rPr>
            <a:t>Call, email or in-person cultivation method?</a:t>
          </a:r>
        </a:p>
      </dgm:t>
    </dgm:pt>
    <dgm:pt modelId="{2D2EC57E-3721-4C77-961F-22D8875884F7}" type="parTrans" cxnId="{B2B1EF6B-72B9-43E7-B9ED-3289D33B4C78}">
      <dgm:prSet/>
      <dgm:spPr>
        <a:xfrm>
          <a:off x="5471208" y="3600465"/>
          <a:ext cx="2168712" cy="643720"/>
        </a:xfrm>
        <a:prstGeom prst="leftArrow">
          <a:avLst>
            <a:gd name="adj1" fmla="val 60000"/>
            <a:gd name="adj2" fmla="val 50000"/>
          </a:avLst>
        </a:prstGeom>
        <a:solidFill>
          <a:srgbClr val="6AB345">
            <a:hueOff val="6329800"/>
            <a:satOff val="-4357"/>
            <a:lumOff val="-17254"/>
            <a:alphaOff val="0"/>
          </a:srgbClr>
        </a:solidFill>
        <a:ln>
          <a:noFill/>
        </a:ln>
        <a:effectLst/>
      </dgm:spPr>
      <dgm:t>
        <a:bodyPr/>
        <a:lstStyle/>
        <a:p>
          <a:endParaRPr lang="en-US" b="1"/>
        </a:p>
      </dgm:t>
    </dgm:pt>
    <dgm:pt modelId="{BDDC81A9-634D-47DA-BAEE-97AC6F625AE2}" type="sibTrans" cxnId="{B2B1EF6B-72B9-43E7-B9ED-3289D33B4C78}">
      <dgm:prSet/>
      <dgm:spPr/>
      <dgm:t>
        <a:bodyPr/>
        <a:lstStyle/>
        <a:p>
          <a:endParaRPr lang="en-US" b="1"/>
        </a:p>
      </dgm:t>
    </dgm:pt>
    <dgm:pt modelId="{C28C918B-EC8C-4210-93B1-6F6C6CAA6D37}">
      <dgm:prSet/>
      <dgm:spPr>
        <a:xfrm>
          <a:off x="654828" y="1277164"/>
          <a:ext cx="1581067" cy="1264853"/>
        </a:xfrm>
        <a:prstGeom prst="roundRect">
          <a:avLst>
            <a:gd name="adj" fmla="val 10000"/>
          </a:avLst>
        </a:prstGeom>
        <a:solidFill>
          <a:srgbClr val="6AB345">
            <a:hueOff val="1265960"/>
            <a:satOff val="-871"/>
            <a:lumOff val="-3451"/>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b="1" dirty="0">
              <a:solidFill>
                <a:srgbClr val="FFFFFF"/>
              </a:solidFill>
              <a:latin typeface="Calibri Light"/>
              <a:ea typeface="+mn-ea"/>
              <a:cs typeface="+mn-cs"/>
            </a:rPr>
            <a:t>Board or staff point of contact?</a:t>
          </a:r>
        </a:p>
      </dgm:t>
    </dgm:pt>
    <dgm:pt modelId="{7939999C-72A4-4919-BD16-F9960AA25574}" type="parTrans" cxnId="{16171236-270E-46B3-8952-13B076CBF522}">
      <dgm:prSet/>
      <dgm:spPr>
        <a:xfrm rot="12960000">
          <a:off x="1238268" y="2225099"/>
          <a:ext cx="2168712" cy="643720"/>
        </a:xfrm>
        <a:prstGeom prst="leftArrow">
          <a:avLst>
            <a:gd name="adj1" fmla="val 60000"/>
            <a:gd name="adj2" fmla="val 50000"/>
          </a:avLst>
        </a:prstGeom>
        <a:solidFill>
          <a:srgbClr val="6AB345">
            <a:hueOff val="1265960"/>
            <a:satOff val="-871"/>
            <a:lumOff val="-3451"/>
            <a:alphaOff val="0"/>
          </a:srgbClr>
        </a:solidFill>
        <a:ln>
          <a:noFill/>
        </a:ln>
        <a:effectLst/>
      </dgm:spPr>
      <dgm:t>
        <a:bodyPr/>
        <a:lstStyle/>
        <a:p>
          <a:endParaRPr lang="en-US" b="1"/>
        </a:p>
      </dgm:t>
    </dgm:pt>
    <dgm:pt modelId="{90D9E32C-DAA7-44DC-871E-2B045019D5E2}" type="sibTrans" cxnId="{16171236-270E-46B3-8952-13B076CBF522}">
      <dgm:prSet/>
      <dgm:spPr/>
      <dgm:t>
        <a:bodyPr/>
        <a:lstStyle/>
        <a:p>
          <a:endParaRPr lang="en-US" b="1"/>
        </a:p>
      </dgm:t>
    </dgm:pt>
    <dgm:pt modelId="{5EEC73A5-89C3-4D16-BA5B-EB4614A642CF}">
      <dgm:prSet/>
      <dgm:spPr>
        <a:xfrm>
          <a:off x="2366962" y="33226"/>
          <a:ext cx="1581067" cy="1264853"/>
        </a:xfrm>
        <a:prstGeom prst="roundRect">
          <a:avLst>
            <a:gd name="adj" fmla="val 10000"/>
          </a:avLst>
        </a:prstGeom>
        <a:solidFill>
          <a:srgbClr val="6AB345">
            <a:hueOff val="2531920"/>
            <a:satOff val="-1743"/>
            <a:lumOff val="-6902"/>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b="1" dirty="0">
              <a:solidFill>
                <a:srgbClr val="FFFFFF"/>
              </a:solidFill>
              <a:latin typeface="Calibri Light"/>
              <a:ea typeface="+mn-ea"/>
              <a:cs typeface="+mn-cs"/>
            </a:rPr>
            <a:t>Pre-submission communication is an option (if grant)?</a:t>
          </a:r>
        </a:p>
      </dgm:t>
    </dgm:pt>
    <dgm:pt modelId="{ADF1D708-AACE-4FF8-8E44-1E197ABE21E2}" type="parTrans" cxnId="{396A7DCC-4E02-4147-987D-BD9C5A71E968}">
      <dgm:prSet/>
      <dgm:spPr>
        <a:xfrm rot="15120000">
          <a:off x="2408224" y="1375077"/>
          <a:ext cx="2168712" cy="643720"/>
        </a:xfrm>
        <a:prstGeom prst="leftArrow">
          <a:avLst>
            <a:gd name="adj1" fmla="val 60000"/>
            <a:gd name="adj2" fmla="val 50000"/>
          </a:avLst>
        </a:prstGeom>
        <a:solidFill>
          <a:srgbClr val="6AB345">
            <a:hueOff val="2531920"/>
            <a:satOff val="-1743"/>
            <a:lumOff val="-6902"/>
            <a:alphaOff val="0"/>
          </a:srgbClr>
        </a:solidFill>
        <a:ln>
          <a:noFill/>
        </a:ln>
        <a:effectLst/>
      </dgm:spPr>
      <dgm:t>
        <a:bodyPr/>
        <a:lstStyle/>
        <a:p>
          <a:endParaRPr lang="en-US" b="1"/>
        </a:p>
      </dgm:t>
    </dgm:pt>
    <dgm:pt modelId="{AAA4254C-C2EF-40E1-9019-120BC9AD0FA1}" type="sibTrans" cxnId="{396A7DCC-4E02-4147-987D-BD9C5A71E968}">
      <dgm:prSet/>
      <dgm:spPr/>
      <dgm:t>
        <a:bodyPr/>
        <a:lstStyle/>
        <a:p>
          <a:endParaRPr lang="en-US" b="1"/>
        </a:p>
      </dgm:t>
    </dgm:pt>
    <dgm:pt modelId="{6B10E792-A3BF-4348-8855-AB42449647AC}">
      <dgm:prSet/>
      <dgm:spPr>
        <a:xfrm>
          <a:off x="4483276" y="33226"/>
          <a:ext cx="1581067" cy="1264853"/>
        </a:xfrm>
        <a:prstGeom prst="roundRect">
          <a:avLst>
            <a:gd name="adj" fmla="val 10000"/>
          </a:avLst>
        </a:prstGeom>
        <a:solidFill>
          <a:srgbClr val="6AB345">
            <a:hueOff val="3797880"/>
            <a:satOff val="-2614"/>
            <a:lumOff val="-10352"/>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b="1" dirty="0">
              <a:solidFill>
                <a:srgbClr val="FFFFFF"/>
              </a:solidFill>
              <a:latin typeface="Calibri Light"/>
              <a:ea typeface="+mn-ea"/>
              <a:cs typeface="+mn-cs"/>
            </a:rPr>
            <a:t>Online research available on funder?</a:t>
          </a:r>
        </a:p>
      </dgm:t>
    </dgm:pt>
    <dgm:pt modelId="{1735549C-E4C2-4874-9B52-7CA438D40E01}" type="parTrans" cxnId="{B010E0B0-11EE-4AF0-B3C3-1AF09A2973EE}">
      <dgm:prSet/>
      <dgm:spPr>
        <a:xfrm rot="17280000">
          <a:off x="3854369" y="1375077"/>
          <a:ext cx="2168712" cy="643720"/>
        </a:xfrm>
        <a:prstGeom prst="leftArrow">
          <a:avLst>
            <a:gd name="adj1" fmla="val 60000"/>
            <a:gd name="adj2" fmla="val 50000"/>
          </a:avLst>
        </a:prstGeom>
        <a:solidFill>
          <a:srgbClr val="6AB345">
            <a:hueOff val="3797880"/>
            <a:satOff val="-2614"/>
            <a:lumOff val="-10352"/>
            <a:alphaOff val="0"/>
          </a:srgbClr>
        </a:solidFill>
        <a:ln>
          <a:noFill/>
        </a:ln>
        <a:effectLst/>
      </dgm:spPr>
      <dgm:t>
        <a:bodyPr/>
        <a:lstStyle/>
        <a:p>
          <a:endParaRPr lang="en-US" b="1"/>
        </a:p>
      </dgm:t>
    </dgm:pt>
    <dgm:pt modelId="{13FA941D-2D17-41C2-9F1B-BABA51585D63}" type="sibTrans" cxnId="{B010E0B0-11EE-4AF0-B3C3-1AF09A2973EE}">
      <dgm:prSet/>
      <dgm:spPr/>
      <dgm:t>
        <a:bodyPr/>
        <a:lstStyle/>
        <a:p>
          <a:endParaRPr lang="en-US" b="1"/>
        </a:p>
      </dgm:t>
    </dgm:pt>
    <dgm:pt modelId="{8F0C2C6D-DB06-4890-AE6D-BBA494AAA81D}" type="pres">
      <dgm:prSet presAssocID="{01A47DAB-2423-4194-941F-910652595BE9}" presName="cycle" presStyleCnt="0">
        <dgm:presLayoutVars>
          <dgm:chMax val="1"/>
          <dgm:dir/>
          <dgm:animLvl val="ctr"/>
          <dgm:resizeHandles val="exact"/>
        </dgm:presLayoutVars>
      </dgm:prSet>
      <dgm:spPr/>
    </dgm:pt>
    <dgm:pt modelId="{034FDFA4-817E-4BD6-BB48-03D5FBB58B2E}" type="pres">
      <dgm:prSet presAssocID="{36209988-81BF-40B6-BB2E-D1FF5D4A387B}" presName="centerShape" presStyleLbl="node0" presStyleIdx="0" presStyleCnt="1"/>
      <dgm:spPr/>
    </dgm:pt>
    <dgm:pt modelId="{CC3776C1-DC9D-40A2-83FB-549F90AD839C}" type="pres">
      <dgm:prSet presAssocID="{5D152C0E-FC30-4592-B51E-5C0B9FE2733B}" presName="parTrans" presStyleLbl="bgSibTrans2D1" presStyleIdx="0" presStyleCnt="6"/>
      <dgm:spPr/>
    </dgm:pt>
    <dgm:pt modelId="{4B537F17-BB24-4E50-B0F9-6EDA16AE49DE}" type="pres">
      <dgm:prSet presAssocID="{DD5D4858-9434-4A49-A6EB-D0202C0EDB4A}" presName="node" presStyleLbl="node1" presStyleIdx="0" presStyleCnt="6">
        <dgm:presLayoutVars>
          <dgm:bulletEnabled val="1"/>
        </dgm:presLayoutVars>
      </dgm:prSet>
      <dgm:spPr/>
    </dgm:pt>
    <dgm:pt modelId="{2EA94166-D526-4B1F-B111-A9FB5BD37B1E}" type="pres">
      <dgm:prSet presAssocID="{7939999C-72A4-4919-BD16-F9960AA25574}" presName="parTrans" presStyleLbl="bgSibTrans2D1" presStyleIdx="1" presStyleCnt="6"/>
      <dgm:spPr/>
    </dgm:pt>
    <dgm:pt modelId="{6DA71AC7-9084-47A8-A08D-D55857053EF2}" type="pres">
      <dgm:prSet presAssocID="{C28C918B-EC8C-4210-93B1-6F6C6CAA6D37}" presName="node" presStyleLbl="node1" presStyleIdx="1" presStyleCnt="6">
        <dgm:presLayoutVars>
          <dgm:bulletEnabled val="1"/>
        </dgm:presLayoutVars>
      </dgm:prSet>
      <dgm:spPr/>
    </dgm:pt>
    <dgm:pt modelId="{1C9CFE48-A3C0-4C71-AD64-3CF9F21A3943}" type="pres">
      <dgm:prSet presAssocID="{ADF1D708-AACE-4FF8-8E44-1E197ABE21E2}" presName="parTrans" presStyleLbl="bgSibTrans2D1" presStyleIdx="2" presStyleCnt="6"/>
      <dgm:spPr/>
    </dgm:pt>
    <dgm:pt modelId="{6822958A-16D5-4A8C-8942-CEBAB5B458F0}" type="pres">
      <dgm:prSet presAssocID="{5EEC73A5-89C3-4D16-BA5B-EB4614A642CF}" presName="node" presStyleLbl="node1" presStyleIdx="2" presStyleCnt="6">
        <dgm:presLayoutVars>
          <dgm:bulletEnabled val="1"/>
        </dgm:presLayoutVars>
      </dgm:prSet>
      <dgm:spPr/>
    </dgm:pt>
    <dgm:pt modelId="{FD0A21AF-D8A1-4656-8BE6-DFF2729D8156}" type="pres">
      <dgm:prSet presAssocID="{1735549C-E4C2-4874-9B52-7CA438D40E01}" presName="parTrans" presStyleLbl="bgSibTrans2D1" presStyleIdx="3" presStyleCnt="6"/>
      <dgm:spPr/>
    </dgm:pt>
    <dgm:pt modelId="{F37D210C-C452-4C44-8F79-9EAC56EE1FFD}" type="pres">
      <dgm:prSet presAssocID="{6B10E792-A3BF-4348-8855-AB42449647AC}" presName="node" presStyleLbl="node1" presStyleIdx="3" presStyleCnt="6">
        <dgm:presLayoutVars>
          <dgm:bulletEnabled val="1"/>
        </dgm:presLayoutVars>
      </dgm:prSet>
      <dgm:spPr/>
    </dgm:pt>
    <dgm:pt modelId="{7C2FDC67-5D20-42F9-8CFE-9C2652490EFF}" type="pres">
      <dgm:prSet presAssocID="{7C828937-342A-4588-9325-7154E18BD854}" presName="parTrans" presStyleLbl="bgSibTrans2D1" presStyleIdx="4" presStyleCnt="6"/>
      <dgm:spPr/>
    </dgm:pt>
    <dgm:pt modelId="{CCCDBF23-1C36-4393-A607-89ABE22C8040}" type="pres">
      <dgm:prSet presAssocID="{43653877-0716-404B-AF0D-0E876F866C27}" presName="node" presStyleLbl="node1" presStyleIdx="4" presStyleCnt="6">
        <dgm:presLayoutVars>
          <dgm:bulletEnabled val="1"/>
        </dgm:presLayoutVars>
      </dgm:prSet>
      <dgm:spPr/>
    </dgm:pt>
    <dgm:pt modelId="{61B2BF11-9D79-4543-9788-CB1FFF05E5A2}" type="pres">
      <dgm:prSet presAssocID="{2D2EC57E-3721-4C77-961F-22D8875884F7}" presName="parTrans" presStyleLbl="bgSibTrans2D1" presStyleIdx="5" presStyleCnt="6"/>
      <dgm:spPr/>
    </dgm:pt>
    <dgm:pt modelId="{AFA864F7-892A-4E25-A17A-F157F4B39B2C}" type="pres">
      <dgm:prSet presAssocID="{390609D3-E268-4E51-8B07-59E8D949F8BE}" presName="node" presStyleLbl="node1" presStyleIdx="5" presStyleCnt="6">
        <dgm:presLayoutVars>
          <dgm:bulletEnabled val="1"/>
        </dgm:presLayoutVars>
      </dgm:prSet>
      <dgm:spPr/>
    </dgm:pt>
  </dgm:ptLst>
  <dgm:cxnLst>
    <dgm:cxn modelId="{EB34F702-4761-4289-BEC7-79D173227C0D}" type="presOf" srcId="{ADF1D708-AACE-4FF8-8E44-1E197ABE21E2}" destId="{1C9CFE48-A3C0-4C71-AD64-3CF9F21A3943}" srcOrd="0" destOrd="0" presId="urn:microsoft.com/office/officeart/2005/8/layout/radial4"/>
    <dgm:cxn modelId="{2934DA08-6F1D-43D2-B2CE-022982217B11}" srcId="{36209988-81BF-40B6-BB2E-D1FF5D4A387B}" destId="{43653877-0716-404B-AF0D-0E876F866C27}" srcOrd="4" destOrd="0" parTransId="{7C828937-342A-4588-9325-7154E18BD854}" sibTransId="{6F7F40CA-CD4E-46AB-841D-E61E06386CA3}"/>
    <dgm:cxn modelId="{2DA78615-5BA4-47A2-A84A-F8910280C77B}" type="presOf" srcId="{6B10E792-A3BF-4348-8855-AB42449647AC}" destId="{F37D210C-C452-4C44-8F79-9EAC56EE1FFD}" srcOrd="0" destOrd="0" presId="urn:microsoft.com/office/officeart/2005/8/layout/radial4"/>
    <dgm:cxn modelId="{18C59521-DCE1-4D85-8CDB-24391D43CDD9}" type="presOf" srcId="{2D2EC57E-3721-4C77-961F-22D8875884F7}" destId="{61B2BF11-9D79-4543-9788-CB1FFF05E5A2}" srcOrd="0" destOrd="0" presId="urn:microsoft.com/office/officeart/2005/8/layout/radial4"/>
    <dgm:cxn modelId="{68A3432A-937A-4620-B99F-CD55623BDB36}" type="presOf" srcId="{5EEC73A5-89C3-4D16-BA5B-EB4614A642CF}" destId="{6822958A-16D5-4A8C-8942-CEBAB5B458F0}" srcOrd="0" destOrd="0" presId="urn:microsoft.com/office/officeart/2005/8/layout/radial4"/>
    <dgm:cxn modelId="{91354B32-78DC-4A81-8F21-18DBF24CFD13}" type="presOf" srcId="{1735549C-E4C2-4874-9B52-7CA438D40E01}" destId="{FD0A21AF-D8A1-4656-8BE6-DFF2729D8156}" srcOrd="0" destOrd="0" presId="urn:microsoft.com/office/officeart/2005/8/layout/radial4"/>
    <dgm:cxn modelId="{16171236-270E-46B3-8952-13B076CBF522}" srcId="{36209988-81BF-40B6-BB2E-D1FF5D4A387B}" destId="{C28C918B-EC8C-4210-93B1-6F6C6CAA6D37}" srcOrd="1" destOrd="0" parTransId="{7939999C-72A4-4919-BD16-F9960AA25574}" sibTransId="{90D9E32C-DAA7-44DC-871E-2B045019D5E2}"/>
    <dgm:cxn modelId="{B2B1EF6B-72B9-43E7-B9ED-3289D33B4C78}" srcId="{36209988-81BF-40B6-BB2E-D1FF5D4A387B}" destId="{390609D3-E268-4E51-8B07-59E8D949F8BE}" srcOrd="5" destOrd="0" parTransId="{2D2EC57E-3721-4C77-961F-22D8875884F7}" sibTransId="{BDDC81A9-634D-47DA-BAEE-97AC6F625AE2}"/>
    <dgm:cxn modelId="{C50E696C-203E-4876-BCCB-5AFE7DC8730F}" srcId="{36209988-81BF-40B6-BB2E-D1FF5D4A387B}" destId="{DD5D4858-9434-4A49-A6EB-D0202C0EDB4A}" srcOrd="0" destOrd="0" parTransId="{5D152C0E-FC30-4592-B51E-5C0B9FE2733B}" sibTransId="{6BC37FC6-B2F2-47B2-9960-2BECDAA69B6C}"/>
    <dgm:cxn modelId="{5A613F77-17A4-49D5-96E6-DFFC1D44B221}" type="presOf" srcId="{7939999C-72A4-4919-BD16-F9960AA25574}" destId="{2EA94166-D526-4B1F-B111-A9FB5BD37B1E}" srcOrd="0" destOrd="0" presId="urn:microsoft.com/office/officeart/2005/8/layout/radial4"/>
    <dgm:cxn modelId="{0BC1EA7B-8B2C-4B5D-ABF0-9C0F1E0E00E7}" type="presOf" srcId="{5D152C0E-FC30-4592-B51E-5C0B9FE2733B}" destId="{CC3776C1-DC9D-40A2-83FB-549F90AD839C}" srcOrd="0" destOrd="0" presId="urn:microsoft.com/office/officeart/2005/8/layout/radial4"/>
    <dgm:cxn modelId="{EA87169E-DE41-4B7B-8EAB-3EE7DCB281B3}" srcId="{01A47DAB-2423-4194-941F-910652595BE9}" destId="{36209988-81BF-40B6-BB2E-D1FF5D4A387B}" srcOrd="0" destOrd="0" parTransId="{CFF2C85B-ABAD-4AB8-A57B-D93B2ECFD4BC}" sibTransId="{B4338EDD-48CE-4BEE-94B7-30FE30FA85BE}"/>
    <dgm:cxn modelId="{B010E0B0-11EE-4AF0-B3C3-1AF09A2973EE}" srcId="{36209988-81BF-40B6-BB2E-D1FF5D4A387B}" destId="{6B10E792-A3BF-4348-8855-AB42449647AC}" srcOrd="3" destOrd="0" parTransId="{1735549C-E4C2-4874-9B52-7CA438D40E01}" sibTransId="{13FA941D-2D17-41C2-9F1B-BABA51585D63}"/>
    <dgm:cxn modelId="{E6CDFDB1-E6BD-4496-8636-23975A65708E}" type="presOf" srcId="{01A47DAB-2423-4194-941F-910652595BE9}" destId="{8F0C2C6D-DB06-4890-AE6D-BBA494AAA81D}" srcOrd="0" destOrd="0" presId="urn:microsoft.com/office/officeart/2005/8/layout/radial4"/>
    <dgm:cxn modelId="{A46E09BA-301F-43CD-9B6F-F8256308D13D}" type="presOf" srcId="{43653877-0716-404B-AF0D-0E876F866C27}" destId="{CCCDBF23-1C36-4393-A607-89ABE22C8040}" srcOrd="0" destOrd="0" presId="urn:microsoft.com/office/officeart/2005/8/layout/radial4"/>
    <dgm:cxn modelId="{396A7DCC-4E02-4147-987D-BD9C5A71E968}" srcId="{36209988-81BF-40B6-BB2E-D1FF5D4A387B}" destId="{5EEC73A5-89C3-4D16-BA5B-EB4614A642CF}" srcOrd="2" destOrd="0" parTransId="{ADF1D708-AACE-4FF8-8E44-1E197ABE21E2}" sibTransId="{AAA4254C-C2EF-40E1-9019-120BC9AD0FA1}"/>
    <dgm:cxn modelId="{D07E4AD0-0CBC-4971-8EDB-B0FA9C0DC86F}" type="presOf" srcId="{390609D3-E268-4E51-8B07-59E8D949F8BE}" destId="{AFA864F7-892A-4E25-A17A-F157F4B39B2C}" srcOrd="0" destOrd="0" presId="urn:microsoft.com/office/officeart/2005/8/layout/radial4"/>
    <dgm:cxn modelId="{3CDEC1DD-82D2-43A8-B98A-EE6127D15CC2}" type="presOf" srcId="{36209988-81BF-40B6-BB2E-D1FF5D4A387B}" destId="{034FDFA4-817E-4BD6-BB48-03D5FBB58B2E}" srcOrd="0" destOrd="0" presId="urn:microsoft.com/office/officeart/2005/8/layout/radial4"/>
    <dgm:cxn modelId="{FB53DFE0-CF3D-40F5-A89C-CB0D5B02A5E3}" type="presOf" srcId="{7C828937-342A-4588-9325-7154E18BD854}" destId="{7C2FDC67-5D20-42F9-8CFE-9C2652490EFF}" srcOrd="0" destOrd="0" presId="urn:microsoft.com/office/officeart/2005/8/layout/radial4"/>
    <dgm:cxn modelId="{9175E6F4-DA95-48C6-9538-64FB4D40CB33}" type="presOf" srcId="{C28C918B-EC8C-4210-93B1-6F6C6CAA6D37}" destId="{6DA71AC7-9084-47A8-A08D-D55857053EF2}" srcOrd="0" destOrd="0" presId="urn:microsoft.com/office/officeart/2005/8/layout/radial4"/>
    <dgm:cxn modelId="{EC9963FC-04C3-40D9-8EE7-B58402FFDBC3}" type="presOf" srcId="{DD5D4858-9434-4A49-A6EB-D0202C0EDB4A}" destId="{4B537F17-BB24-4E50-B0F9-6EDA16AE49DE}" srcOrd="0" destOrd="0" presId="urn:microsoft.com/office/officeart/2005/8/layout/radial4"/>
    <dgm:cxn modelId="{0C1C6356-4576-4B57-BDA1-8570C80683B7}" type="presParOf" srcId="{8F0C2C6D-DB06-4890-AE6D-BBA494AAA81D}" destId="{034FDFA4-817E-4BD6-BB48-03D5FBB58B2E}" srcOrd="0" destOrd="0" presId="urn:microsoft.com/office/officeart/2005/8/layout/radial4"/>
    <dgm:cxn modelId="{A5270D16-79FF-4EB0-A952-F993DCE14008}" type="presParOf" srcId="{8F0C2C6D-DB06-4890-AE6D-BBA494AAA81D}" destId="{CC3776C1-DC9D-40A2-83FB-549F90AD839C}" srcOrd="1" destOrd="0" presId="urn:microsoft.com/office/officeart/2005/8/layout/radial4"/>
    <dgm:cxn modelId="{EB4E29DB-B60D-49BD-8C56-E4FCB16EF362}" type="presParOf" srcId="{8F0C2C6D-DB06-4890-AE6D-BBA494AAA81D}" destId="{4B537F17-BB24-4E50-B0F9-6EDA16AE49DE}" srcOrd="2" destOrd="0" presId="urn:microsoft.com/office/officeart/2005/8/layout/radial4"/>
    <dgm:cxn modelId="{BA32F3ED-0B76-44CA-98FB-7918CE43DE42}" type="presParOf" srcId="{8F0C2C6D-DB06-4890-AE6D-BBA494AAA81D}" destId="{2EA94166-D526-4B1F-B111-A9FB5BD37B1E}" srcOrd="3" destOrd="0" presId="urn:microsoft.com/office/officeart/2005/8/layout/radial4"/>
    <dgm:cxn modelId="{6FE9BFDE-A0E6-4A8A-BF27-17D231C99B87}" type="presParOf" srcId="{8F0C2C6D-DB06-4890-AE6D-BBA494AAA81D}" destId="{6DA71AC7-9084-47A8-A08D-D55857053EF2}" srcOrd="4" destOrd="0" presId="urn:microsoft.com/office/officeart/2005/8/layout/radial4"/>
    <dgm:cxn modelId="{E0976B88-092B-4ACC-BFFD-565ABAFD650D}" type="presParOf" srcId="{8F0C2C6D-DB06-4890-AE6D-BBA494AAA81D}" destId="{1C9CFE48-A3C0-4C71-AD64-3CF9F21A3943}" srcOrd="5" destOrd="0" presId="urn:microsoft.com/office/officeart/2005/8/layout/radial4"/>
    <dgm:cxn modelId="{38116094-FFC3-411E-9713-216988B7D990}" type="presParOf" srcId="{8F0C2C6D-DB06-4890-AE6D-BBA494AAA81D}" destId="{6822958A-16D5-4A8C-8942-CEBAB5B458F0}" srcOrd="6" destOrd="0" presId="urn:microsoft.com/office/officeart/2005/8/layout/radial4"/>
    <dgm:cxn modelId="{7C8B937F-C8C1-46BB-82AA-6978FDED8D85}" type="presParOf" srcId="{8F0C2C6D-DB06-4890-AE6D-BBA494AAA81D}" destId="{FD0A21AF-D8A1-4656-8BE6-DFF2729D8156}" srcOrd="7" destOrd="0" presId="urn:microsoft.com/office/officeart/2005/8/layout/radial4"/>
    <dgm:cxn modelId="{FB064C57-3518-44D5-873D-2BDE47D715D4}" type="presParOf" srcId="{8F0C2C6D-DB06-4890-AE6D-BBA494AAA81D}" destId="{F37D210C-C452-4C44-8F79-9EAC56EE1FFD}" srcOrd="8" destOrd="0" presId="urn:microsoft.com/office/officeart/2005/8/layout/radial4"/>
    <dgm:cxn modelId="{B9485EF0-B897-4FE2-9D95-AAC07BC7DB9F}" type="presParOf" srcId="{8F0C2C6D-DB06-4890-AE6D-BBA494AAA81D}" destId="{7C2FDC67-5D20-42F9-8CFE-9C2652490EFF}" srcOrd="9" destOrd="0" presId="urn:microsoft.com/office/officeart/2005/8/layout/radial4"/>
    <dgm:cxn modelId="{745159C9-25C8-4D0D-AB9A-2339351BE470}" type="presParOf" srcId="{8F0C2C6D-DB06-4890-AE6D-BBA494AAA81D}" destId="{CCCDBF23-1C36-4393-A607-89ABE22C8040}" srcOrd="10" destOrd="0" presId="urn:microsoft.com/office/officeart/2005/8/layout/radial4"/>
    <dgm:cxn modelId="{12605D4E-66BD-42B1-A7CA-65666CA512C7}" type="presParOf" srcId="{8F0C2C6D-DB06-4890-AE6D-BBA494AAA81D}" destId="{61B2BF11-9D79-4543-9788-CB1FFF05E5A2}" srcOrd="11" destOrd="0" presId="urn:microsoft.com/office/officeart/2005/8/layout/radial4"/>
    <dgm:cxn modelId="{D5197AE9-5416-4C7F-B096-64568B9A6426}" type="presParOf" srcId="{8F0C2C6D-DB06-4890-AE6D-BBA494AAA81D}" destId="{AFA864F7-892A-4E25-A17A-F157F4B39B2C}"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24EC3C-93D6-4F38-A3B4-7FDE5FFD04A3}"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39EC1712-93BA-4D65-B168-3DAD371C59A0}">
      <dgm:prSet phldrT="[Text]" custT="1"/>
      <dgm:spPr/>
      <dgm:t>
        <a:bodyPr/>
        <a:lstStyle/>
        <a:p>
          <a:r>
            <a:rPr lang="en-US" sz="2000" dirty="0"/>
            <a:t>Public and Media</a:t>
          </a:r>
        </a:p>
      </dgm:t>
    </dgm:pt>
    <dgm:pt modelId="{9F13605B-3A97-4E37-83C2-B5DEB8EB0373}" type="parTrans" cxnId="{DD094A01-1E3E-4BF3-9839-C63C5BDEC330}">
      <dgm:prSet/>
      <dgm:spPr/>
      <dgm:t>
        <a:bodyPr/>
        <a:lstStyle/>
        <a:p>
          <a:endParaRPr lang="en-US" sz="2800"/>
        </a:p>
      </dgm:t>
    </dgm:pt>
    <dgm:pt modelId="{126FCDCC-7FCF-4E42-B8DD-16202AA585B5}" type="sibTrans" cxnId="{DD094A01-1E3E-4BF3-9839-C63C5BDEC330}">
      <dgm:prSet/>
      <dgm:spPr/>
      <dgm:t>
        <a:bodyPr/>
        <a:lstStyle/>
        <a:p>
          <a:endParaRPr lang="en-US" sz="2800"/>
        </a:p>
      </dgm:t>
    </dgm:pt>
    <dgm:pt modelId="{A946D9A4-0084-46D1-B63A-9870224B8068}">
      <dgm:prSet phldrT="[Text]" custT="1"/>
      <dgm:spPr/>
      <dgm:t>
        <a:bodyPr/>
        <a:lstStyle/>
        <a:p>
          <a:r>
            <a:rPr lang="en-US" sz="2000" dirty="0"/>
            <a:t>Elected Officials and Partners</a:t>
          </a:r>
        </a:p>
      </dgm:t>
    </dgm:pt>
    <dgm:pt modelId="{0904ADB5-A412-4692-B202-F3D0DC552D1C}" type="parTrans" cxnId="{4B93A791-3979-4DCB-A7B0-E845AC0AB124}">
      <dgm:prSet/>
      <dgm:spPr/>
      <dgm:t>
        <a:bodyPr/>
        <a:lstStyle/>
        <a:p>
          <a:endParaRPr lang="en-US" sz="2800"/>
        </a:p>
      </dgm:t>
    </dgm:pt>
    <dgm:pt modelId="{B8D8763A-D4AE-48C2-8571-B16E86AD7E2E}" type="sibTrans" cxnId="{4B93A791-3979-4DCB-A7B0-E845AC0AB124}">
      <dgm:prSet/>
      <dgm:spPr/>
      <dgm:t>
        <a:bodyPr/>
        <a:lstStyle/>
        <a:p>
          <a:endParaRPr lang="en-US" sz="2800"/>
        </a:p>
      </dgm:t>
    </dgm:pt>
    <dgm:pt modelId="{1DDF03F1-7FF4-40EC-A7DC-466E6DD0668F}">
      <dgm:prSet phldrT="[Text]" custT="1"/>
      <dgm:spPr/>
      <dgm:t>
        <a:bodyPr/>
        <a:lstStyle/>
        <a:p>
          <a:r>
            <a:rPr lang="en-US" sz="2000" dirty="0"/>
            <a:t>Volunteers and Funders</a:t>
          </a:r>
        </a:p>
      </dgm:t>
    </dgm:pt>
    <dgm:pt modelId="{9822F782-4713-4128-9047-412AB44A2050}" type="parTrans" cxnId="{72844FD0-73AD-4EE6-AD04-18D40C555831}">
      <dgm:prSet/>
      <dgm:spPr/>
      <dgm:t>
        <a:bodyPr/>
        <a:lstStyle/>
        <a:p>
          <a:endParaRPr lang="en-US" sz="2800"/>
        </a:p>
      </dgm:t>
    </dgm:pt>
    <dgm:pt modelId="{04114823-9EB3-4493-A310-D3562C5379E3}" type="sibTrans" cxnId="{72844FD0-73AD-4EE6-AD04-18D40C555831}">
      <dgm:prSet/>
      <dgm:spPr/>
      <dgm:t>
        <a:bodyPr/>
        <a:lstStyle/>
        <a:p>
          <a:endParaRPr lang="en-US" sz="2800"/>
        </a:p>
      </dgm:t>
    </dgm:pt>
    <dgm:pt modelId="{141D762B-51F7-44A5-B208-0BE82D38B2BF}">
      <dgm:prSet phldrT="[Text]" custT="1"/>
      <dgm:spPr/>
      <dgm:t>
        <a:bodyPr/>
        <a:lstStyle/>
        <a:p>
          <a:r>
            <a:rPr lang="en-US" sz="2000" dirty="0"/>
            <a:t>Staff and Board</a:t>
          </a:r>
        </a:p>
      </dgm:t>
    </dgm:pt>
    <dgm:pt modelId="{1C61AE1B-BBC7-4EAE-A04E-AB99D83E5E2C}" type="parTrans" cxnId="{FD29742A-6571-4116-9224-72112909B41D}">
      <dgm:prSet/>
      <dgm:spPr/>
      <dgm:t>
        <a:bodyPr/>
        <a:lstStyle/>
        <a:p>
          <a:endParaRPr lang="en-US" sz="2800"/>
        </a:p>
      </dgm:t>
    </dgm:pt>
    <dgm:pt modelId="{0B8B58C6-ADD2-4920-A5EC-22909A4520C5}" type="sibTrans" cxnId="{FD29742A-6571-4116-9224-72112909B41D}">
      <dgm:prSet/>
      <dgm:spPr/>
      <dgm:t>
        <a:bodyPr/>
        <a:lstStyle/>
        <a:p>
          <a:endParaRPr lang="en-US" sz="2800"/>
        </a:p>
      </dgm:t>
    </dgm:pt>
    <dgm:pt modelId="{B90C1027-4E17-485D-862E-552B013B83C8}" type="pres">
      <dgm:prSet presAssocID="{1424EC3C-93D6-4F38-A3B4-7FDE5FFD04A3}" presName="Name0" presStyleCnt="0">
        <dgm:presLayoutVars>
          <dgm:chMax val="7"/>
          <dgm:resizeHandles val="exact"/>
        </dgm:presLayoutVars>
      </dgm:prSet>
      <dgm:spPr/>
    </dgm:pt>
    <dgm:pt modelId="{F14DA2E7-833E-446D-8C16-1C5DEF56815A}" type="pres">
      <dgm:prSet presAssocID="{1424EC3C-93D6-4F38-A3B4-7FDE5FFD04A3}" presName="comp1" presStyleCnt="0"/>
      <dgm:spPr/>
    </dgm:pt>
    <dgm:pt modelId="{521C4F07-A569-46B2-B42C-7C301C43920C}" type="pres">
      <dgm:prSet presAssocID="{1424EC3C-93D6-4F38-A3B4-7FDE5FFD04A3}" presName="circle1" presStyleLbl="node1" presStyleIdx="0" presStyleCnt="4" custScaleX="104552"/>
      <dgm:spPr/>
    </dgm:pt>
    <dgm:pt modelId="{E239D14F-1698-46B1-BD95-1A06DEAD4539}" type="pres">
      <dgm:prSet presAssocID="{1424EC3C-93D6-4F38-A3B4-7FDE5FFD04A3}" presName="c1text" presStyleLbl="node1" presStyleIdx="0" presStyleCnt="4">
        <dgm:presLayoutVars>
          <dgm:bulletEnabled val="1"/>
        </dgm:presLayoutVars>
      </dgm:prSet>
      <dgm:spPr/>
    </dgm:pt>
    <dgm:pt modelId="{20AC71A9-E37E-49BE-BF7A-72CCBFE8C126}" type="pres">
      <dgm:prSet presAssocID="{1424EC3C-93D6-4F38-A3B4-7FDE5FFD04A3}" presName="comp2" presStyleCnt="0"/>
      <dgm:spPr/>
    </dgm:pt>
    <dgm:pt modelId="{8A7FD092-60B7-41C6-902D-6CE18947A2A2}" type="pres">
      <dgm:prSet presAssocID="{1424EC3C-93D6-4F38-A3B4-7FDE5FFD04A3}" presName="circle2" presStyleLbl="node1" presStyleIdx="1" presStyleCnt="4" custScaleX="101033" custScaleY="104834"/>
      <dgm:spPr/>
    </dgm:pt>
    <dgm:pt modelId="{870ED1A5-185C-4B6E-B153-22B83D3C338C}" type="pres">
      <dgm:prSet presAssocID="{1424EC3C-93D6-4F38-A3B4-7FDE5FFD04A3}" presName="c2text" presStyleLbl="node1" presStyleIdx="1" presStyleCnt="4">
        <dgm:presLayoutVars>
          <dgm:bulletEnabled val="1"/>
        </dgm:presLayoutVars>
      </dgm:prSet>
      <dgm:spPr/>
    </dgm:pt>
    <dgm:pt modelId="{B985EBBA-79B3-4080-A49E-1C2F07125EBE}" type="pres">
      <dgm:prSet presAssocID="{1424EC3C-93D6-4F38-A3B4-7FDE5FFD04A3}" presName="comp3" presStyleCnt="0"/>
      <dgm:spPr/>
    </dgm:pt>
    <dgm:pt modelId="{90F72D0B-330E-4698-8866-BBB3E3BF9738}" type="pres">
      <dgm:prSet presAssocID="{1424EC3C-93D6-4F38-A3B4-7FDE5FFD04A3}" presName="circle3" presStyleLbl="node1" presStyleIdx="2" presStyleCnt="4"/>
      <dgm:spPr/>
    </dgm:pt>
    <dgm:pt modelId="{2428CC6E-C40D-4F21-901D-741BE4E9C8BB}" type="pres">
      <dgm:prSet presAssocID="{1424EC3C-93D6-4F38-A3B4-7FDE5FFD04A3}" presName="c3text" presStyleLbl="node1" presStyleIdx="2" presStyleCnt="4">
        <dgm:presLayoutVars>
          <dgm:bulletEnabled val="1"/>
        </dgm:presLayoutVars>
      </dgm:prSet>
      <dgm:spPr/>
    </dgm:pt>
    <dgm:pt modelId="{25CB9DFC-5B24-455D-B5DC-BE4045F88D3F}" type="pres">
      <dgm:prSet presAssocID="{1424EC3C-93D6-4F38-A3B4-7FDE5FFD04A3}" presName="comp4" presStyleCnt="0"/>
      <dgm:spPr/>
    </dgm:pt>
    <dgm:pt modelId="{6C63EE72-3ACC-4544-AC70-178FE636EE5F}" type="pres">
      <dgm:prSet presAssocID="{1424EC3C-93D6-4F38-A3B4-7FDE5FFD04A3}" presName="circle4" presStyleLbl="node1" presStyleIdx="3" presStyleCnt="4"/>
      <dgm:spPr/>
    </dgm:pt>
    <dgm:pt modelId="{ACF9268C-CFC3-4449-BEE3-6D949B19FE6A}" type="pres">
      <dgm:prSet presAssocID="{1424EC3C-93D6-4F38-A3B4-7FDE5FFD04A3}" presName="c4text" presStyleLbl="node1" presStyleIdx="3" presStyleCnt="4">
        <dgm:presLayoutVars>
          <dgm:bulletEnabled val="1"/>
        </dgm:presLayoutVars>
      </dgm:prSet>
      <dgm:spPr/>
    </dgm:pt>
  </dgm:ptLst>
  <dgm:cxnLst>
    <dgm:cxn modelId="{DD094A01-1E3E-4BF3-9839-C63C5BDEC330}" srcId="{1424EC3C-93D6-4F38-A3B4-7FDE5FFD04A3}" destId="{39EC1712-93BA-4D65-B168-3DAD371C59A0}" srcOrd="0" destOrd="0" parTransId="{9F13605B-3A97-4E37-83C2-B5DEB8EB0373}" sibTransId="{126FCDCC-7FCF-4E42-B8DD-16202AA585B5}"/>
    <dgm:cxn modelId="{8C261425-8775-4210-9865-98D1CA106143}" type="presOf" srcId="{141D762B-51F7-44A5-B208-0BE82D38B2BF}" destId="{ACF9268C-CFC3-4449-BEE3-6D949B19FE6A}" srcOrd="1" destOrd="0" presId="urn:microsoft.com/office/officeart/2005/8/layout/venn2"/>
    <dgm:cxn modelId="{FD29742A-6571-4116-9224-72112909B41D}" srcId="{1424EC3C-93D6-4F38-A3B4-7FDE5FFD04A3}" destId="{141D762B-51F7-44A5-B208-0BE82D38B2BF}" srcOrd="3" destOrd="0" parTransId="{1C61AE1B-BBC7-4EAE-A04E-AB99D83E5E2C}" sibTransId="{0B8B58C6-ADD2-4920-A5EC-22909A4520C5}"/>
    <dgm:cxn modelId="{83BDD060-FC39-462F-9D3F-CB3FE459D97C}" type="presOf" srcId="{1DDF03F1-7FF4-40EC-A7DC-466E6DD0668F}" destId="{90F72D0B-330E-4698-8866-BBB3E3BF9738}" srcOrd="0" destOrd="0" presId="urn:microsoft.com/office/officeart/2005/8/layout/venn2"/>
    <dgm:cxn modelId="{F83AC650-6C40-40B4-B009-262FBC49F34F}" type="presOf" srcId="{1424EC3C-93D6-4F38-A3B4-7FDE5FFD04A3}" destId="{B90C1027-4E17-485D-862E-552B013B83C8}" srcOrd="0" destOrd="0" presId="urn:microsoft.com/office/officeart/2005/8/layout/venn2"/>
    <dgm:cxn modelId="{AF282971-AFA2-4381-A5B3-3E60CD7CC7EA}" type="presOf" srcId="{A946D9A4-0084-46D1-B63A-9870224B8068}" destId="{8A7FD092-60B7-41C6-902D-6CE18947A2A2}" srcOrd="0" destOrd="0" presId="urn:microsoft.com/office/officeart/2005/8/layout/venn2"/>
    <dgm:cxn modelId="{F3089954-28B7-4982-948B-F02204035F02}" type="presOf" srcId="{1DDF03F1-7FF4-40EC-A7DC-466E6DD0668F}" destId="{2428CC6E-C40D-4F21-901D-741BE4E9C8BB}" srcOrd="1" destOrd="0" presId="urn:microsoft.com/office/officeart/2005/8/layout/venn2"/>
    <dgm:cxn modelId="{7769C98E-8CE6-47AB-8A72-11CC9DA2FF3E}" type="presOf" srcId="{39EC1712-93BA-4D65-B168-3DAD371C59A0}" destId="{E239D14F-1698-46B1-BD95-1A06DEAD4539}" srcOrd="1" destOrd="0" presId="urn:microsoft.com/office/officeart/2005/8/layout/venn2"/>
    <dgm:cxn modelId="{4B93A791-3979-4DCB-A7B0-E845AC0AB124}" srcId="{1424EC3C-93D6-4F38-A3B4-7FDE5FFD04A3}" destId="{A946D9A4-0084-46D1-B63A-9870224B8068}" srcOrd="1" destOrd="0" parTransId="{0904ADB5-A412-4692-B202-F3D0DC552D1C}" sibTransId="{B8D8763A-D4AE-48C2-8571-B16E86AD7E2E}"/>
    <dgm:cxn modelId="{72844FD0-73AD-4EE6-AD04-18D40C555831}" srcId="{1424EC3C-93D6-4F38-A3B4-7FDE5FFD04A3}" destId="{1DDF03F1-7FF4-40EC-A7DC-466E6DD0668F}" srcOrd="2" destOrd="0" parTransId="{9822F782-4713-4128-9047-412AB44A2050}" sibTransId="{04114823-9EB3-4493-A310-D3562C5379E3}"/>
    <dgm:cxn modelId="{AA31E2D1-7C61-4D62-8FC1-FA761E4D4CA5}" type="presOf" srcId="{39EC1712-93BA-4D65-B168-3DAD371C59A0}" destId="{521C4F07-A569-46B2-B42C-7C301C43920C}" srcOrd="0" destOrd="0" presId="urn:microsoft.com/office/officeart/2005/8/layout/venn2"/>
    <dgm:cxn modelId="{12DF9CDA-E63B-44E0-AEF6-A78B2A78B050}" type="presOf" srcId="{A946D9A4-0084-46D1-B63A-9870224B8068}" destId="{870ED1A5-185C-4B6E-B153-22B83D3C338C}" srcOrd="1" destOrd="0" presId="urn:microsoft.com/office/officeart/2005/8/layout/venn2"/>
    <dgm:cxn modelId="{BF32D8DD-243A-41B3-B060-ECBCBBA39505}" type="presOf" srcId="{141D762B-51F7-44A5-B208-0BE82D38B2BF}" destId="{6C63EE72-3ACC-4544-AC70-178FE636EE5F}" srcOrd="0" destOrd="0" presId="urn:microsoft.com/office/officeart/2005/8/layout/venn2"/>
    <dgm:cxn modelId="{2B2B90E1-AE52-4068-B80F-E01990FFCCE4}" type="presParOf" srcId="{B90C1027-4E17-485D-862E-552B013B83C8}" destId="{F14DA2E7-833E-446D-8C16-1C5DEF56815A}" srcOrd="0" destOrd="0" presId="urn:microsoft.com/office/officeart/2005/8/layout/venn2"/>
    <dgm:cxn modelId="{0ADED6BF-5039-4750-930C-1E0D52E44DD9}" type="presParOf" srcId="{F14DA2E7-833E-446D-8C16-1C5DEF56815A}" destId="{521C4F07-A569-46B2-B42C-7C301C43920C}" srcOrd="0" destOrd="0" presId="urn:microsoft.com/office/officeart/2005/8/layout/venn2"/>
    <dgm:cxn modelId="{A0D97959-1371-4DB1-8167-A156C52100E8}" type="presParOf" srcId="{F14DA2E7-833E-446D-8C16-1C5DEF56815A}" destId="{E239D14F-1698-46B1-BD95-1A06DEAD4539}" srcOrd="1" destOrd="0" presId="urn:microsoft.com/office/officeart/2005/8/layout/venn2"/>
    <dgm:cxn modelId="{F171B2E5-41F9-47ED-BFD6-4762ACC2D983}" type="presParOf" srcId="{B90C1027-4E17-485D-862E-552B013B83C8}" destId="{20AC71A9-E37E-49BE-BF7A-72CCBFE8C126}" srcOrd="1" destOrd="0" presId="urn:microsoft.com/office/officeart/2005/8/layout/venn2"/>
    <dgm:cxn modelId="{CA8A4047-1891-45FE-ACC3-73C3762780A7}" type="presParOf" srcId="{20AC71A9-E37E-49BE-BF7A-72CCBFE8C126}" destId="{8A7FD092-60B7-41C6-902D-6CE18947A2A2}" srcOrd="0" destOrd="0" presId="urn:microsoft.com/office/officeart/2005/8/layout/venn2"/>
    <dgm:cxn modelId="{450E52E5-2214-4A4F-B224-F6209536BA43}" type="presParOf" srcId="{20AC71A9-E37E-49BE-BF7A-72CCBFE8C126}" destId="{870ED1A5-185C-4B6E-B153-22B83D3C338C}" srcOrd="1" destOrd="0" presId="urn:microsoft.com/office/officeart/2005/8/layout/venn2"/>
    <dgm:cxn modelId="{24926FA6-DCF1-4567-AF4C-C1784BA86AC7}" type="presParOf" srcId="{B90C1027-4E17-485D-862E-552B013B83C8}" destId="{B985EBBA-79B3-4080-A49E-1C2F07125EBE}" srcOrd="2" destOrd="0" presId="urn:microsoft.com/office/officeart/2005/8/layout/venn2"/>
    <dgm:cxn modelId="{25156C1E-62A5-43CF-A6DA-0EE6DABA6EFF}" type="presParOf" srcId="{B985EBBA-79B3-4080-A49E-1C2F07125EBE}" destId="{90F72D0B-330E-4698-8866-BBB3E3BF9738}" srcOrd="0" destOrd="0" presId="urn:microsoft.com/office/officeart/2005/8/layout/venn2"/>
    <dgm:cxn modelId="{22A12C4F-58E2-4ECE-9281-102F1B4A4958}" type="presParOf" srcId="{B985EBBA-79B3-4080-A49E-1C2F07125EBE}" destId="{2428CC6E-C40D-4F21-901D-741BE4E9C8BB}" srcOrd="1" destOrd="0" presId="urn:microsoft.com/office/officeart/2005/8/layout/venn2"/>
    <dgm:cxn modelId="{E0CA853F-CA83-49E2-A924-D166083EF13D}" type="presParOf" srcId="{B90C1027-4E17-485D-862E-552B013B83C8}" destId="{25CB9DFC-5B24-455D-B5DC-BE4045F88D3F}" srcOrd="3" destOrd="0" presId="urn:microsoft.com/office/officeart/2005/8/layout/venn2"/>
    <dgm:cxn modelId="{DC056AC9-9537-4CEC-BBC4-6760CC2B6CC8}" type="presParOf" srcId="{25CB9DFC-5B24-455D-B5DC-BE4045F88D3F}" destId="{6C63EE72-3ACC-4544-AC70-178FE636EE5F}" srcOrd="0" destOrd="0" presId="urn:microsoft.com/office/officeart/2005/8/layout/venn2"/>
    <dgm:cxn modelId="{E5C7D8CA-D23F-41BC-827F-201DD4980DE3}" type="presParOf" srcId="{25CB9DFC-5B24-455D-B5DC-BE4045F88D3F}" destId="{ACF9268C-CFC3-4449-BEE3-6D949B19FE6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C5E9C7-0119-45D6-B4A1-450973286C69}"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8572B3F-81B4-4087-BBF1-EF0F6E0986E9}">
      <dgm:prSet phldrT="[Text]" custT="1"/>
      <dgm:spPr/>
      <dgm:t>
        <a:bodyPr/>
        <a:lstStyle/>
        <a:p>
          <a:pPr>
            <a:lnSpc>
              <a:spcPct val="100000"/>
            </a:lnSpc>
            <a:defRPr b="1"/>
          </a:pPr>
          <a:r>
            <a:rPr lang="en-US" sz="3600"/>
            <a:t>Fundraising</a:t>
          </a:r>
        </a:p>
      </dgm:t>
    </dgm:pt>
    <dgm:pt modelId="{15049BF3-E315-47F7-8A2C-524ABCBF81C5}" type="parTrans" cxnId="{39E2415B-533F-48A1-A195-A58386AE81B5}">
      <dgm:prSet/>
      <dgm:spPr/>
      <dgm:t>
        <a:bodyPr/>
        <a:lstStyle/>
        <a:p>
          <a:endParaRPr lang="en-US" sz="2800"/>
        </a:p>
      </dgm:t>
    </dgm:pt>
    <dgm:pt modelId="{0D2BC851-8DAD-49A3-B5DD-7649957996C9}" type="sibTrans" cxnId="{39E2415B-533F-48A1-A195-A58386AE81B5}">
      <dgm:prSet/>
      <dgm:spPr/>
      <dgm:t>
        <a:bodyPr/>
        <a:lstStyle/>
        <a:p>
          <a:endParaRPr lang="en-US" sz="2800"/>
        </a:p>
      </dgm:t>
    </dgm:pt>
    <dgm:pt modelId="{DA18862A-80F3-4C4C-9E51-3E9700E74AAE}">
      <dgm:prSet phldrT="[Text]" custT="1"/>
      <dgm:spPr/>
      <dgm:t>
        <a:bodyPr/>
        <a:lstStyle/>
        <a:p>
          <a:pPr>
            <a:lnSpc>
              <a:spcPct val="100000"/>
            </a:lnSpc>
          </a:pPr>
          <a:r>
            <a:rPr lang="en-US" sz="2400" dirty="0"/>
            <a:t>Pipeline</a:t>
          </a:r>
        </a:p>
      </dgm:t>
    </dgm:pt>
    <dgm:pt modelId="{7BE1D01A-762E-451C-80A3-63DAF1ECEE94}" type="parTrans" cxnId="{56786272-8934-4F44-A886-22343D5C789A}">
      <dgm:prSet/>
      <dgm:spPr/>
      <dgm:t>
        <a:bodyPr/>
        <a:lstStyle/>
        <a:p>
          <a:endParaRPr lang="en-US" sz="2800"/>
        </a:p>
      </dgm:t>
    </dgm:pt>
    <dgm:pt modelId="{8647591B-2F66-48D3-848C-C7E134B8FB1D}" type="sibTrans" cxnId="{56786272-8934-4F44-A886-22343D5C789A}">
      <dgm:prSet/>
      <dgm:spPr/>
      <dgm:t>
        <a:bodyPr/>
        <a:lstStyle/>
        <a:p>
          <a:endParaRPr lang="en-US" sz="2800"/>
        </a:p>
      </dgm:t>
    </dgm:pt>
    <dgm:pt modelId="{6BFE9BBC-403B-4496-A887-478E202E695E}">
      <dgm:prSet phldrT="[Text]" custT="1"/>
      <dgm:spPr/>
      <dgm:t>
        <a:bodyPr/>
        <a:lstStyle/>
        <a:p>
          <a:pPr>
            <a:lnSpc>
              <a:spcPct val="100000"/>
            </a:lnSpc>
          </a:pPr>
          <a:r>
            <a:rPr lang="en-US" sz="2400" dirty="0"/>
            <a:t>Retention</a:t>
          </a:r>
        </a:p>
      </dgm:t>
    </dgm:pt>
    <dgm:pt modelId="{5995908D-53F6-4949-99C9-8ED7C81DEF99}" type="parTrans" cxnId="{BED2EAB8-D041-404D-A6B4-1E46F6346C7F}">
      <dgm:prSet/>
      <dgm:spPr/>
      <dgm:t>
        <a:bodyPr/>
        <a:lstStyle/>
        <a:p>
          <a:endParaRPr lang="en-US" sz="2800"/>
        </a:p>
      </dgm:t>
    </dgm:pt>
    <dgm:pt modelId="{54AB0B66-6805-4716-828D-C40D984C0F81}" type="sibTrans" cxnId="{BED2EAB8-D041-404D-A6B4-1E46F6346C7F}">
      <dgm:prSet/>
      <dgm:spPr/>
      <dgm:t>
        <a:bodyPr/>
        <a:lstStyle/>
        <a:p>
          <a:endParaRPr lang="en-US" sz="2800"/>
        </a:p>
      </dgm:t>
    </dgm:pt>
    <dgm:pt modelId="{C4EB4CC2-EB98-43D0-AA7D-CC085BE659D1}">
      <dgm:prSet phldrT="[Text]" custT="1"/>
      <dgm:spPr/>
      <dgm:t>
        <a:bodyPr/>
        <a:lstStyle/>
        <a:p>
          <a:pPr>
            <a:lnSpc>
              <a:spcPct val="100000"/>
            </a:lnSpc>
            <a:defRPr b="1"/>
          </a:pPr>
          <a:r>
            <a:rPr lang="en-US" sz="3600" dirty="0"/>
            <a:t>Operations</a:t>
          </a:r>
        </a:p>
      </dgm:t>
    </dgm:pt>
    <dgm:pt modelId="{E333BB20-B19E-4F80-B3D5-D96420B6DBB8}" type="parTrans" cxnId="{DEAC1E55-F9F1-4EDD-8C83-1DE516D9DF19}">
      <dgm:prSet/>
      <dgm:spPr/>
      <dgm:t>
        <a:bodyPr/>
        <a:lstStyle/>
        <a:p>
          <a:endParaRPr lang="en-US" sz="2800"/>
        </a:p>
      </dgm:t>
    </dgm:pt>
    <dgm:pt modelId="{109E05DC-E685-46C7-BF00-5632AE05B9F0}" type="sibTrans" cxnId="{DEAC1E55-F9F1-4EDD-8C83-1DE516D9DF19}">
      <dgm:prSet/>
      <dgm:spPr/>
      <dgm:t>
        <a:bodyPr/>
        <a:lstStyle/>
        <a:p>
          <a:endParaRPr lang="en-US" sz="2800"/>
        </a:p>
      </dgm:t>
    </dgm:pt>
    <dgm:pt modelId="{45547DDF-2C57-4C03-AE04-DB9217E0668B}">
      <dgm:prSet phldrT="[Text]" custT="1"/>
      <dgm:spPr/>
      <dgm:t>
        <a:bodyPr/>
        <a:lstStyle/>
        <a:p>
          <a:pPr>
            <a:lnSpc>
              <a:spcPct val="100000"/>
            </a:lnSpc>
          </a:pPr>
          <a:r>
            <a:rPr lang="en-US" sz="2400" dirty="0"/>
            <a:t>Planning</a:t>
          </a:r>
        </a:p>
      </dgm:t>
    </dgm:pt>
    <dgm:pt modelId="{C1A69F0D-35BC-4A88-B7F7-CD64CD622A67}" type="parTrans" cxnId="{51F447FB-D3F1-4AFF-8DDF-102889A3BEBF}">
      <dgm:prSet/>
      <dgm:spPr/>
      <dgm:t>
        <a:bodyPr/>
        <a:lstStyle/>
        <a:p>
          <a:endParaRPr lang="en-US" sz="2800"/>
        </a:p>
      </dgm:t>
    </dgm:pt>
    <dgm:pt modelId="{B8A578D1-09A5-48C1-A9D0-6062FDDDE19C}" type="sibTrans" cxnId="{51F447FB-D3F1-4AFF-8DDF-102889A3BEBF}">
      <dgm:prSet/>
      <dgm:spPr/>
      <dgm:t>
        <a:bodyPr/>
        <a:lstStyle/>
        <a:p>
          <a:endParaRPr lang="en-US" sz="2800"/>
        </a:p>
      </dgm:t>
    </dgm:pt>
    <dgm:pt modelId="{BEEF10CE-A97C-419F-A556-FC0DA1EB3C1E}">
      <dgm:prSet phldrT="[Text]" custT="1"/>
      <dgm:spPr/>
      <dgm:t>
        <a:bodyPr/>
        <a:lstStyle/>
        <a:p>
          <a:pPr>
            <a:lnSpc>
              <a:spcPct val="100000"/>
            </a:lnSpc>
          </a:pPr>
          <a:r>
            <a:rPr lang="en-US" sz="2400" dirty="0"/>
            <a:t>Resource Sharing</a:t>
          </a:r>
        </a:p>
      </dgm:t>
    </dgm:pt>
    <dgm:pt modelId="{F520F5FA-2D84-4A14-9440-784F7C557802}" type="parTrans" cxnId="{FB4C240D-4426-4416-8FDE-158745AC8CCC}">
      <dgm:prSet/>
      <dgm:spPr/>
      <dgm:t>
        <a:bodyPr/>
        <a:lstStyle/>
        <a:p>
          <a:endParaRPr lang="en-US" sz="2800"/>
        </a:p>
      </dgm:t>
    </dgm:pt>
    <dgm:pt modelId="{06A0C44B-8A5C-4261-97E8-978F2C9148E2}" type="sibTrans" cxnId="{FB4C240D-4426-4416-8FDE-158745AC8CCC}">
      <dgm:prSet/>
      <dgm:spPr/>
      <dgm:t>
        <a:bodyPr/>
        <a:lstStyle/>
        <a:p>
          <a:endParaRPr lang="en-US" sz="2800"/>
        </a:p>
      </dgm:t>
    </dgm:pt>
    <dgm:pt modelId="{09F98095-8925-473E-95C4-62BD2498B2A9}">
      <dgm:prSet phldrT="[Text]" custT="1"/>
      <dgm:spPr/>
      <dgm:t>
        <a:bodyPr/>
        <a:lstStyle/>
        <a:p>
          <a:pPr>
            <a:lnSpc>
              <a:spcPct val="100000"/>
            </a:lnSpc>
            <a:defRPr b="1"/>
          </a:pPr>
          <a:r>
            <a:rPr lang="en-US" sz="3600"/>
            <a:t>Intrinsic</a:t>
          </a:r>
        </a:p>
      </dgm:t>
    </dgm:pt>
    <dgm:pt modelId="{DD32B180-8196-4428-B702-2986C71BFE12}" type="parTrans" cxnId="{3BD8E266-471E-46AA-9E90-F445971A3CEA}">
      <dgm:prSet/>
      <dgm:spPr/>
      <dgm:t>
        <a:bodyPr/>
        <a:lstStyle/>
        <a:p>
          <a:endParaRPr lang="en-US" sz="2800"/>
        </a:p>
      </dgm:t>
    </dgm:pt>
    <dgm:pt modelId="{0A1AD0E1-CA0F-4FA0-A2E1-4A03392B0A13}" type="sibTrans" cxnId="{3BD8E266-471E-46AA-9E90-F445971A3CEA}">
      <dgm:prSet/>
      <dgm:spPr/>
      <dgm:t>
        <a:bodyPr/>
        <a:lstStyle/>
        <a:p>
          <a:endParaRPr lang="en-US" sz="2800"/>
        </a:p>
      </dgm:t>
    </dgm:pt>
    <dgm:pt modelId="{4FB55E07-9ADF-4015-A457-1F3C2DF1F5DC}">
      <dgm:prSet phldrT="[Text]" custT="1"/>
      <dgm:spPr/>
      <dgm:t>
        <a:bodyPr/>
        <a:lstStyle/>
        <a:p>
          <a:pPr>
            <a:lnSpc>
              <a:spcPct val="100000"/>
            </a:lnSpc>
          </a:pPr>
          <a:r>
            <a:rPr lang="en-US" sz="2400" dirty="0"/>
            <a:t>Morale</a:t>
          </a:r>
        </a:p>
      </dgm:t>
    </dgm:pt>
    <dgm:pt modelId="{0E60C5F6-C6D7-4547-908A-EBEE95B87DA9}" type="parTrans" cxnId="{3F417C16-017C-4818-8EB3-4C89701540F1}">
      <dgm:prSet/>
      <dgm:spPr/>
      <dgm:t>
        <a:bodyPr/>
        <a:lstStyle/>
        <a:p>
          <a:endParaRPr lang="en-US" sz="2800"/>
        </a:p>
      </dgm:t>
    </dgm:pt>
    <dgm:pt modelId="{2F34DFDB-A349-4674-A882-E3B6D9365CAF}" type="sibTrans" cxnId="{3F417C16-017C-4818-8EB3-4C89701540F1}">
      <dgm:prSet/>
      <dgm:spPr/>
      <dgm:t>
        <a:bodyPr/>
        <a:lstStyle/>
        <a:p>
          <a:endParaRPr lang="en-US" sz="2800"/>
        </a:p>
      </dgm:t>
    </dgm:pt>
    <dgm:pt modelId="{AFDF7804-34B2-4342-9B22-FD82CEBC023D}">
      <dgm:prSet phldrT="[Text]" custT="1"/>
      <dgm:spPr/>
      <dgm:t>
        <a:bodyPr/>
        <a:lstStyle/>
        <a:p>
          <a:pPr>
            <a:lnSpc>
              <a:spcPct val="100000"/>
            </a:lnSpc>
          </a:pPr>
          <a:r>
            <a:rPr lang="en-US" sz="2400" dirty="0"/>
            <a:t>Commitment </a:t>
          </a:r>
        </a:p>
      </dgm:t>
    </dgm:pt>
    <dgm:pt modelId="{FF2642AB-6F66-4EF5-B5A3-5D3B3FE2FCFF}" type="parTrans" cxnId="{09D991FB-8B92-49A1-8B65-650AC28E2799}">
      <dgm:prSet/>
      <dgm:spPr/>
      <dgm:t>
        <a:bodyPr/>
        <a:lstStyle/>
        <a:p>
          <a:endParaRPr lang="en-US" sz="2800"/>
        </a:p>
      </dgm:t>
    </dgm:pt>
    <dgm:pt modelId="{2D560097-3ED5-460A-9D03-696F4FB699FF}" type="sibTrans" cxnId="{09D991FB-8B92-49A1-8B65-650AC28E2799}">
      <dgm:prSet/>
      <dgm:spPr/>
      <dgm:t>
        <a:bodyPr/>
        <a:lstStyle/>
        <a:p>
          <a:endParaRPr lang="en-US" sz="2800"/>
        </a:p>
      </dgm:t>
    </dgm:pt>
    <dgm:pt modelId="{3E8C1D2C-9E85-470E-B3C9-4AE127E0609B}" type="pres">
      <dgm:prSet presAssocID="{91C5E9C7-0119-45D6-B4A1-450973286C69}" presName="root" presStyleCnt="0">
        <dgm:presLayoutVars>
          <dgm:dir/>
          <dgm:resizeHandles val="exact"/>
        </dgm:presLayoutVars>
      </dgm:prSet>
      <dgm:spPr/>
    </dgm:pt>
    <dgm:pt modelId="{91029F47-DA4E-446B-940D-943D58694009}" type="pres">
      <dgm:prSet presAssocID="{78572B3F-81B4-4087-BBF1-EF0F6E0986E9}" presName="compNode" presStyleCnt="0"/>
      <dgm:spPr/>
    </dgm:pt>
    <dgm:pt modelId="{CCEB2612-4A3D-4DFF-8141-1CB1B1BE8FA5}" type="pres">
      <dgm:prSet presAssocID="{78572B3F-81B4-4087-BBF1-EF0F6E0986E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93A06B8D-98D9-4783-94FB-E5E6F0F03A80}" type="pres">
      <dgm:prSet presAssocID="{78572B3F-81B4-4087-BBF1-EF0F6E0986E9}" presName="iconSpace" presStyleCnt="0"/>
      <dgm:spPr/>
    </dgm:pt>
    <dgm:pt modelId="{6972DC77-0AD5-4B74-87AE-A2CAD433B0B2}" type="pres">
      <dgm:prSet presAssocID="{78572B3F-81B4-4087-BBF1-EF0F6E0986E9}" presName="parTx" presStyleLbl="revTx" presStyleIdx="0" presStyleCnt="6">
        <dgm:presLayoutVars>
          <dgm:chMax val="0"/>
          <dgm:chPref val="0"/>
        </dgm:presLayoutVars>
      </dgm:prSet>
      <dgm:spPr/>
    </dgm:pt>
    <dgm:pt modelId="{C1D58EAB-64DA-4B11-BF4A-CC64E1E43528}" type="pres">
      <dgm:prSet presAssocID="{78572B3F-81B4-4087-BBF1-EF0F6E0986E9}" presName="txSpace" presStyleCnt="0"/>
      <dgm:spPr/>
    </dgm:pt>
    <dgm:pt modelId="{64FFCB64-1EEB-46E7-9E49-D1EB4671702E}" type="pres">
      <dgm:prSet presAssocID="{78572B3F-81B4-4087-BBF1-EF0F6E0986E9}" presName="desTx" presStyleLbl="revTx" presStyleIdx="1" presStyleCnt="6">
        <dgm:presLayoutVars/>
      </dgm:prSet>
      <dgm:spPr/>
    </dgm:pt>
    <dgm:pt modelId="{0BC730BC-D786-4526-94A1-B1C80C22BD1C}" type="pres">
      <dgm:prSet presAssocID="{0D2BC851-8DAD-49A3-B5DD-7649957996C9}" presName="sibTrans" presStyleCnt="0"/>
      <dgm:spPr/>
    </dgm:pt>
    <dgm:pt modelId="{3493255D-2602-425D-9682-6043B3963777}" type="pres">
      <dgm:prSet presAssocID="{C4EB4CC2-EB98-43D0-AA7D-CC085BE659D1}" presName="compNode" presStyleCnt="0"/>
      <dgm:spPr/>
    </dgm:pt>
    <dgm:pt modelId="{C62102DB-9CC4-4EA3-86A5-05DBF66ED103}" type="pres">
      <dgm:prSet presAssocID="{C4EB4CC2-EB98-43D0-AA7D-CC085BE659D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921A43F5-11C0-449F-A2A6-53A8BBC944CA}" type="pres">
      <dgm:prSet presAssocID="{C4EB4CC2-EB98-43D0-AA7D-CC085BE659D1}" presName="iconSpace" presStyleCnt="0"/>
      <dgm:spPr/>
    </dgm:pt>
    <dgm:pt modelId="{086EF464-B2BA-4F2F-B24B-9A9E76EBE8E9}" type="pres">
      <dgm:prSet presAssocID="{C4EB4CC2-EB98-43D0-AA7D-CC085BE659D1}" presName="parTx" presStyleLbl="revTx" presStyleIdx="2" presStyleCnt="6">
        <dgm:presLayoutVars>
          <dgm:chMax val="0"/>
          <dgm:chPref val="0"/>
        </dgm:presLayoutVars>
      </dgm:prSet>
      <dgm:spPr/>
    </dgm:pt>
    <dgm:pt modelId="{A97CD211-B649-4328-BB23-1F5937C7A6A0}" type="pres">
      <dgm:prSet presAssocID="{C4EB4CC2-EB98-43D0-AA7D-CC085BE659D1}" presName="txSpace" presStyleCnt="0"/>
      <dgm:spPr/>
    </dgm:pt>
    <dgm:pt modelId="{DD86BA47-18A5-468C-B24C-0F6B8FDFFC43}" type="pres">
      <dgm:prSet presAssocID="{C4EB4CC2-EB98-43D0-AA7D-CC085BE659D1}" presName="desTx" presStyleLbl="revTx" presStyleIdx="3" presStyleCnt="6">
        <dgm:presLayoutVars/>
      </dgm:prSet>
      <dgm:spPr/>
    </dgm:pt>
    <dgm:pt modelId="{DEB65B63-FD16-4CA1-A667-FAEE128D7A0F}" type="pres">
      <dgm:prSet presAssocID="{109E05DC-E685-46C7-BF00-5632AE05B9F0}" presName="sibTrans" presStyleCnt="0"/>
      <dgm:spPr/>
    </dgm:pt>
    <dgm:pt modelId="{95CA6AF7-BDBD-45F5-8B39-F928C3D13492}" type="pres">
      <dgm:prSet presAssocID="{09F98095-8925-473E-95C4-62BD2498B2A9}" presName="compNode" presStyleCnt="0"/>
      <dgm:spPr/>
    </dgm:pt>
    <dgm:pt modelId="{EA7F6A49-8A36-4508-A52E-2FB2FE051E6F}" type="pres">
      <dgm:prSet presAssocID="{09F98095-8925-473E-95C4-62BD2498B2A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iling Face with No Fill"/>
        </a:ext>
      </dgm:extLst>
    </dgm:pt>
    <dgm:pt modelId="{198F39BF-D295-4A52-8F8D-91EE143B80CF}" type="pres">
      <dgm:prSet presAssocID="{09F98095-8925-473E-95C4-62BD2498B2A9}" presName="iconSpace" presStyleCnt="0"/>
      <dgm:spPr/>
    </dgm:pt>
    <dgm:pt modelId="{DCA6165C-EE34-4D81-8E1C-34BC8F77F84F}" type="pres">
      <dgm:prSet presAssocID="{09F98095-8925-473E-95C4-62BD2498B2A9}" presName="parTx" presStyleLbl="revTx" presStyleIdx="4" presStyleCnt="6">
        <dgm:presLayoutVars>
          <dgm:chMax val="0"/>
          <dgm:chPref val="0"/>
        </dgm:presLayoutVars>
      </dgm:prSet>
      <dgm:spPr/>
    </dgm:pt>
    <dgm:pt modelId="{DEBDA488-8E0F-4251-9DD8-5190F5F3F9B9}" type="pres">
      <dgm:prSet presAssocID="{09F98095-8925-473E-95C4-62BD2498B2A9}" presName="txSpace" presStyleCnt="0"/>
      <dgm:spPr/>
    </dgm:pt>
    <dgm:pt modelId="{6B81D875-92F4-4D4E-8AF5-BC1B2E1E36FC}" type="pres">
      <dgm:prSet presAssocID="{09F98095-8925-473E-95C4-62BD2498B2A9}" presName="desTx" presStyleLbl="revTx" presStyleIdx="5" presStyleCnt="6">
        <dgm:presLayoutVars/>
      </dgm:prSet>
      <dgm:spPr/>
    </dgm:pt>
  </dgm:ptLst>
  <dgm:cxnLst>
    <dgm:cxn modelId="{FB4C240D-4426-4416-8FDE-158745AC8CCC}" srcId="{C4EB4CC2-EB98-43D0-AA7D-CC085BE659D1}" destId="{BEEF10CE-A97C-419F-A556-FC0DA1EB3C1E}" srcOrd="1" destOrd="0" parTransId="{F520F5FA-2D84-4A14-9440-784F7C557802}" sibTransId="{06A0C44B-8A5C-4261-97E8-978F2C9148E2}"/>
    <dgm:cxn modelId="{BB16BB13-E8DD-49B7-82D6-8B6D5F27D741}" type="presOf" srcId="{45547DDF-2C57-4C03-AE04-DB9217E0668B}" destId="{DD86BA47-18A5-468C-B24C-0F6B8FDFFC43}" srcOrd="0" destOrd="0" presId="urn:microsoft.com/office/officeart/2018/5/layout/CenteredIconLabelDescriptionList"/>
    <dgm:cxn modelId="{3F417C16-017C-4818-8EB3-4C89701540F1}" srcId="{09F98095-8925-473E-95C4-62BD2498B2A9}" destId="{4FB55E07-9ADF-4015-A457-1F3C2DF1F5DC}" srcOrd="0" destOrd="0" parTransId="{0E60C5F6-C6D7-4547-908A-EBEE95B87DA9}" sibTransId="{2F34DFDB-A349-4674-A882-E3B6D9365CAF}"/>
    <dgm:cxn modelId="{39E2415B-533F-48A1-A195-A58386AE81B5}" srcId="{91C5E9C7-0119-45D6-B4A1-450973286C69}" destId="{78572B3F-81B4-4087-BBF1-EF0F6E0986E9}" srcOrd="0" destOrd="0" parTransId="{15049BF3-E315-47F7-8A2C-524ABCBF81C5}" sibTransId="{0D2BC851-8DAD-49A3-B5DD-7649957996C9}"/>
    <dgm:cxn modelId="{C56EF364-2ECF-4B24-8166-BBEDCD7E392A}" type="presOf" srcId="{C4EB4CC2-EB98-43D0-AA7D-CC085BE659D1}" destId="{086EF464-B2BA-4F2F-B24B-9A9E76EBE8E9}" srcOrd="0" destOrd="0" presId="urn:microsoft.com/office/officeart/2018/5/layout/CenteredIconLabelDescriptionList"/>
    <dgm:cxn modelId="{3BD8E266-471E-46AA-9E90-F445971A3CEA}" srcId="{91C5E9C7-0119-45D6-B4A1-450973286C69}" destId="{09F98095-8925-473E-95C4-62BD2498B2A9}" srcOrd="2" destOrd="0" parTransId="{DD32B180-8196-4428-B702-2986C71BFE12}" sibTransId="{0A1AD0E1-CA0F-4FA0-A2E1-4A03392B0A13}"/>
    <dgm:cxn modelId="{56786272-8934-4F44-A886-22343D5C789A}" srcId="{78572B3F-81B4-4087-BBF1-EF0F6E0986E9}" destId="{DA18862A-80F3-4C4C-9E51-3E9700E74AAE}" srcOrd="0" destOrd="0" parTransId="{7BE1D01A-762E-451C-80A3-63DAF1ECEE94}" sibTransId="{8647591B-2F66-48D3-848C-C7E134B8FB1D}"/>
    <dgm:cxn modelId="{DEAC1E55-F9F1-4EDD-8C83-1DE516D9DF19}" srcId="{91C5E9C7-0119-45D6-B4A1-450973286C69}" destId="{C4EB4CC2-EB98-43D0-AA7D-CC085BE659D1}" srcOrd="1" destOrd="0" parTransId="{E333BB20-B19E-4F80-B3D5-D96420B6DBB8}" sibTransId="{109E05DC-E685-46C7-BF00-5632AE05B9F0}"/>
    <dgm:cxn modelId="{C53CD57D-BCE8-4EAF-92E7-4A97A0B05851}" type="presOf" srcId="{AFDF7804-34B2-4342-9B22-FD82CEBC023D}" destId="{6B81D875-92F4-4D4E-8AF5-BC1B2E1E36FC}" srcOrd="0" destOrd="1" presId="urn:microsoft.com/office/officeart/2018/5/layout/CenteredIconLabelDescriptionList"/>
    <dgm:cxn modelId="{1368797F-5007-43E4-8D9F-A4EE7172F65F}" type="presOf" srcId="{91C5E9C7-0119-45D6-B4A1-450973286C69}" destId="{3E8C1D2C-9E85-470E-B3C9-4AE127E0609B}" srcOrd="0" destOrd="0" presId="urn:microsoft.com/office/officeart/2018/5/layout/CenteredIconLabelDescriptionList"/>
    <dgm:cxn modelId="{8A9FB98F-175C-4AD5-961A-81260BE66628}" type="presOf" srcId="{78572B3F-81B4-4087-BBF1-EF0F6E0986E9}" destId="{6972DC77-0AD5-4B74-87AE-A2CAD433B0B2}" srcOrd="0" destOrd="0" presId="urn:microsoft.com/office/officeart/2018/5/layout/CenteredIconLabelDescriptionList"/>
    <dgm:cxn modelId="{B7D2B7AE-4CC7-4BCA-90C5-81A858B91720}" type="presOf" srcId="{6BFE9BBC-403B-4496-A887-478E202E695E}" destId="{64FFCB64-1EEB-46E7-9E49-D1EB4671702E}" srcOrd="0" destOrd="1" presId="urn:microsoft.com/office/officeart/2018/5/layout/CenteredIconLabelDescriptionList"/>
    <dgm:cxn modelId="{BED2EAB8-D041-404D-A6B4-1E46F6346C7F}" srcId="{78572B3F-81B4-4087-BBF1-EF0F6E0986E9}" destId="{6BFE9BBC-403B-4496-A887-478E202E695E}" srcOrd="1" destOrd="0" parTransId="{5995908D-53F6-4949-99C9-8ED7C81DEF99}" sibTransId="{54AB0B66-6805-4716-828D-C40D984C0F81}"/>
    <dgm:cxn modelId="{A6A24FBF-0C3C-4D9C-B151-6C7886E080CB}" type="presOf" srcId="{DA18862A-80F3-4C4C-9E51-3E9700E74AAE}" destId="{64FFCB64-1EEB-46E7-9E49-D1EB4671702E}" srcOrd="0" destOrd="0" presId="urn:microsoft.com/office/officeart/2018/5/layout/CenteredIconLabelDescriptionList"/>
    <dgm:cxn modelId="{D1A81CE7-B0CF-4BFB-A432-BF7287237359}" type="presOf" srcId="{4FB55E07-9ADF-4015-A457-1F3C2DF1F5DC}" destId="{6B81D875-92F4-4D4E-8AF5-BC1B2E1E36FC}" srcOrd="0" destOrd="0" presId="urn:microsoft.com/office/officeart/2018/5/layout/CenteredIconLabelDescriptionList"/>
    <dgm:cxn modelId="{A1C8C0F9-6AF0-4B70-BA8A-5A4791F62002}" type="presOf" srcId="{BEEF10CE-A97C-419F-A556-FC0DA1EB3C1E}" destId="{DD86BA47-18A5-468C-B24C-0F6B8FDFFC43}" srcOrd="0" destOrd="1" presId="urn:microsoft.com/office/officeart/2018/5/layout/CenteredIconLabelDescriptionList"/>
    <dgm:cxn modelId="{EA39E9FA-2AE2-40E5-94D7-96D1FC69CDF0}" type="presOf" srcId="{09F98095-8925-473E-95C4-62BD2498B2A9}" destId="{DCA6165C-EE34-4D81-8E1C-34BC8F77F84F}" srcOrd="0" destOrd="0" presId="urn:microsoft.com/office/officeart/2018/5/layout/CenteredIconLabelDescriptionList"/>
    <dgm:cxn modelId="{51F447FB-D3F1-4AFF-8DDF-102889A3BEBF}" srcId="{C4EB4CC2-EB98-43D0-AA7D-CC085BE659D1}" destId="{45547DDF-2C57-4C03-AE04-DB9217E0668B}" srcOrd="0" destOrd="0" parTransId="{C1A69F0D-35BC-4A88-B7F7-CD64CD622A67}" sibTransId="{B8A578D1-09A5-48C1-A9D0-6062FDDDE19C}"/>
    <dgm:cxn modelId="{09D991FB-8B92-49A1-8B65-650AC28E2799}" srcId="{09F98095-8925-473E-95C4-62BD2498B2A9}" destId="{AFDF7804-34B2-4342-9B22-FD82CEBC023D}" srcOrd="1" destOrd="0" parTransId="{FF2642AB-6F66-4EF5-B5A3-5D3B3FE2FCFF}" sibTransId="{2D560097-3ED5-460A-9D03-696F4FB699FF}"/>
    <dgm:cxn modelId="{333713EA-8C5C-4A71-B0C9-7DFF9C98D7AB}" type="presParOf" srcId="{3E8C1D2C-9E85-470E-B3C9-4AE127E0609B}" destId="{91029F47-DA4E-446B-940D-943D58694009}" srcOrd="0" destOrd="0" presId="urn:microsoft.com/office/officeart/2018/5/layout/CenteredIconLabelDescriptionList"/>
    <dgm:cxn modelId="{08DBBBB0-9CC2-4F46-A08C-1B5A50B5DC7E}" type="presParOf" srcId="{91029F47-DA4E-446B-940D-943D58694009}" destId="{CCEB2612-4A3D-4DFF-8141-1CB1B1BE8FA5}" srcOrd="0" destOrd="0" presId="urn:microsoft.com/office/officeart/2018/5/layout/CenteredIconLabelDescriptionList"/>
    <dgm:cxn modelId="{FB06AC9F-E20C-4908-A0B9-5ED4058409C1}" type="presParOf" srcId="{91029F47-DA4E-446B-940D-943D58694009}" destId="{93A06B8D-98D9-4783-94FB-E5E6F0F03A80}" srcOrd="1" destOrd="0" presId="urn:microsoft.com/office/officeart/2018/5/layout/CenteredIconLabelDescriptionList"/>
    <dgm:cxn modelId="{4B50DC80-C99F-45DB-8FE4-3334AA140648}" type="presParOf" srcId="{91029F47-DA4E-446B-940D-943D58694009}" destId="{6972DC77-0AD5-4B74-87AE-A2CAD433B0B2}" srcOrd="2" destOrd="0" presId="urn:microsoft.com/office/officeart/2018/5/layout/CenteredIconLabelDescriptionList"/>
    <dgm:cxn modelId="{B77AB38F-4A24-4A0A-9F64-3913E4C3A91F}" type="presParOf" srcId="{91029F47-DA4E-446B-940D-943D58694009}" destId="{C1D58EAB-64DA-4B11-BF4A-CC64E1E43528}" srcOrd="3" destOrd="0" presId="urn:microsoft.com/office/officeart/2018/5/layout/CenteredIconLabelDescriptionList"/>
    <dgm:cxn modelId="{F0A651D5-77AB-4D54-A4DA-8B8BCE688609}" type="presParOf" srcId="{91029F47-DA4E-446B-940D-943D58694009}" destId="{64FFCB64-1EEB-46E7-9E49-D1EB4671702E}" srcOrd="4" destOrd="0" presId="urn:microsoft.com/office/officeart/2018/5/layout/CenteredIconLabelDescriptionList"/>
    <dgm:cxn modelId="{CB05BA13-B705-481F-9A01-AEE55B4C04A6}" type="presParOf" srcId="{3E8C1D2C-9E85-470E-B3C9-4AE127E0609B}" destId="{0BC730BC-D786-4526-94A1-B1C80C22BD1C}" srcOrd="1" destOrd="0" presId="urn:microsoft.com/office/officeart/2018/5/layout/CenteredIconLabelDescriptionList"/>
    <dgm:cxn modelId="{CCE4CCC5-3FBF-4C34-BE98-62955310F123}" type="presParOf" srcId="{3E8C1D2C-9E85-470E-B3C9-4AE127E0609B}" destId="{3493255D-2602-425D-9682-6043B3963777}" srcOrd="2" destOrd="0" presId="urn:microsoft.com/office/officeart/2018/5/layout/CenteredIconLabelDescriptionList"/>
    <dgm:cxn modelId="{9262FE10-0257-4879-8DE4-C31A51284FA7}" type="presParOf" srcId="{3493255D-2602-425D-9682-6043B3963777}" destId="{C62102DB-9CC4-4EA3-86A5-05DBF66ED103}" srcOrd="0" destOrd="0" presId="urn:microsoft.com/office/officeart/2018/5/layout/CenteredIconLabelDescriptionList"/>
    <dgm:cxn modelId="{DD172A6F-191A-4DD3-A14E-6FFD18E25E08}" type="presParOf" srcId="{3493255D-2602-425D-9682-6043B3963777}" destId="{921A43F5-11C0-449F-A2A6-53A8BBC944CA}" srcOrd="1" destOrd="0" presId="urn:microsoft.com/office/officeart/2018/5/layout/CenteredIconLabelDescriptionList"/>
    <dgm:cxn modelId="{ECFBFFF3-9C0E-4E51-9EAE-6B1D5D951CDE}" type="presParOf" srcId="{3493255D-2602-425D-9682-6043B3963777}" destId="{086EF464-B2BA-4F2F-B24B-9A9E76EBE8E9}" srcOrd="2" destOrd="0" presId="urn:microsoft.com/office/officeart/2018/5/layout/CenteredIconLabelDescriptionList"/>
    <dgm:cxn modelId="{0761D3AC-D187-4161-9139-91169C1C964D}" type="presParOf" srcId="{3493255D-2602-425D-9682-6043B3963777}" destId="{A97CD211-B649-4328-BB23-1F5937C7A6A0}" srcOrd="3" destOrd="0" presId="urn:microsoft.com/office/officeart/2018/5/layout/CenteredIconLabelDescriptionList"/>
    <dgm:cxn modelId="{80473CEB-A7F0-4436-8F2F-3FFAAF6D8855}" type="presParOf" srcId="{3493255D-2602-425D-9682-6043B3963777}" destId="{DD86BA47-18A5-468C-B24C-0F6B8FDFFC43}" srcOrd="4" destOrd="0" presId="urn:microsoft.com/office/officeart/2018/5/layout/CenteredIconLabelDescriptionList"/>
    <dgm:cxn modelId="{C98CFB0F-ED17-414E-846B-9989CB1F0EED}" type="presParOf" srcId="{3E8C1D2C-9E85-470E-B3C9-4AE127E0609B}" destId="{DEB65B63-FD16-4CA1-A667-FAEE128D7A0F}" srcOrd="3" destOrd="0" presId="urn:microsoft.com/office/officeart/2018/5/layout/CenteredIconLabelDescriptionList"/>
    <dgm:cxn modelId="{2CAE3DD7-318B-4879-8920-B29B43169CDC}" type="presParOf" srcId="{3E8C1D2C-9E85-470E-B3C9-4AE127E0609B}" destId="{95CA6AF7-BDBD-45F5-8B39-F928C3D13492}" srcOrd="4" destOrd="0" presId="urn:microsoft.com/office/officeart/2018/5/layout/CenteredIconLabelDescriptionList"/>
    <dgm:cxn modelId="{0FDB1887-CB0E-4768-B2F3-E624992D4FEF}" type="presParOf" srcId="{95CA6AF7-BDBD-45F5-8B39-F928C3D13492}" destId="{EA7F6A49-8A36-4508-A52E-2FB2FE051E6F}" srcOrd="0" destOrd="0" presId="urn:microsoft.com/office/officeart/2018/5/layout/CenteredIconLabelDescriptionList"/>
    <dgm:cxn modelId="{3B5C9FEF-4575-4BB0-A03C-2598D10204CD}" type="presParOf" srcId="{95CA6AF7-BDBD-45F5-8B39-F928C3D13492}" destId="{198F39BF-D295-4A52-8F8D-91EE143B80CF}" srcOrd="1" destOrd="0" presId="urn:microsoft.com/office/officeart/2018/5/layout/CenteredIconLabelDescriptionList"/>
    <dgm:cxn modelId="{67C6BA25-9390-4F88-9E9E-3549B29BDB98}" type="presParOf" srcId="{95CA6AF7-BDBD-45F5-8B39-F928C3D13492}" destId="{DCA6165C-EE34-4D81-8E1C-34BC8F77F84F}" srcOrd="2" destOrd="0" presId="urn:microsoft.com/office/officeart/2018/5/layout/CenteredIconLabelDescriptionList"/>
    <dgm:cxn modelId="{0BFF2AD5-2BCA-4EEB-AA8A-1FFA04C2713A}" type="presParOf" srcId="{95CA6AF7-BDBD-45F5-8B39-F928C3D13492}" destId="{DEBDA488-8E0F-4251-9DD8-5190F5F3F9B9}" srcOrd="3" destOrd="0" presId="urn:microsoft.com/office/officeart/2018/5/layout/CenteredIconLabelDescriptionList"/>
    <dgm:cxn modelId="{C8D9B9E1-357C-45FC-8426-F7CB2499ED95}" type="presParOf" srcId="{95CA6AF7-BDBD-45F5-8B39-F928C3D13492}" destId="{6B81D875-92F4-4D4E-8AF5-BC1B2E1E36FC}"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6CED3-43C2-DA46-AB83-16941DED5B21}">
      <dsp:nvSpPr>
        <dsp:cNvPr id="0" name=""/>
        <dsp:cNvSpPr/>
      </dsp:nvSpPr>
      <dsp:spPr>
        <a:xfrm>
          <a:off x="36931" y="611610"/>
          <a:ext cx="2595343" cy="1557206"/>
        </a:xfrm>
        <a:prstGeom prst="rect">
          <a:avLst/>
        </a:prstGeom>
        <a:solidFill>
          <a:srgbClr val="92D050"/>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Major Donors and Individuals</a:t>
          </a:r>
        </a:p>
      </dsp:txBody>
      <dsp:txXfrm>
        <a:off x="36931" y="611610"/>
        <a:ext cx="2595343" cy="1557206"/>
      </dsp:txXfrm>
    </dsp:sp>
    <dsp:sp modelId="{B79CB1F0-9505-5E42-A359-D13D8B5B3068}">
      <dsp:nvSpPr>
        <dsp:cNvPr id="0" name=""/>
        <dsp:cNvSpPr/>
      </dsp:nvSpPr>
      <dsp:spPr>
        <a:xfrm>
          <a:off x="2854877" y="611610"/>
          <a:ext cx="2595343" cy="155720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Grant Funders</a:t>
          </a:r>
        </a:p>
      </dsp:txBody>
      <dsp:txXfrm>
        <a:off x="2854877" y="611610"/>
        <a:ext cx="2595343" cy="1557206"/>
      </dsp:txXfrm>
    </dsp:sp>
    <dsp:sp modelId="{A2C59195-846E-3147-A136-5ACC2049A389}">
      <dsp:nvSpPr>
        <dsp:cNvPr id="0" name=""/>
        <dsp:cNvSpPr/>
      </dsp:nvSpPr>
      <dsp:spPr>
        <a:xfrm>
          <a:off x="5709755" y="611610"/>
          <a:ext cx="2595343" cy="1557206"/>
        </a:xfrm>
        <a:prstGeom prst="rect">
          <a:avLst/>
        </a:prstGeom>
        <a:solidFill>
          <a:srgbClr val="92D050"/>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Corporate Sponsors</a:t>
          </a:r>
        </a:p>
      </dsp:txBody>
      <dsp:txXfrm>
        <a:off x="5709755" y="611610"/>
        <a:ext cx="2595343" cy="1557206"/>
      </dsp:txXfrm>
    </dsp:sp>
    <dsp:sp modelId="{85AA280D-4C16-0B46-A291-EC28B27DF506}">
      <dsp:nvSpPr>
        <dsp:cNvPr id="0" name=""/>
        <dsp:cNvSpPr/>
      </dsp:nvSpPr>
      <dsp:spPr>
        <a:xfrm>
          <a:off x="0" y="2428350"/>
          <a:ext cx="2595343" cy="155720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In-Kind</a:t>
          </a:r>
        </a:p>
      </dsp:txBody>
      <dsp:txXfrm>
        <a:off x="0" y="2428350"/>
        <a:ext cx="2595343" cy="1557206"/>
      </dsp:txXfrm>
    </dsp:sp>
    <dsp:sp modelId="{84CDD0EA-4968-604E-B409-4F45005C3ADD}">
      <dsp:nvSpPr>
        <dsp:cNvPr id="0" name=""/>
        <dsp:cNvSpPr/>
      </dsp:nvSpPr>
      <dsp:spPr>
        <a:xfrm>
          <a:off x="2854877" y="2428350"/>
          <a:ext cx="2595343" cy="1557206"/>
        </a:xfrm>
        <a:prstGeom prst="rect">
          <a:avLst/>
        </a:prstGeom>
        <a:solidFill>
          <a:srgbClr val="92D050"/>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Elected Officials and Government</a:t>
          </a:r>
        </a:p>
      </dsp:txBody>
      <dsp:txXfrm>
        <a:off x="2854877" y="2428350"/>
        <a:ext cx="2595343" cy="1557206"/>
      </dsp:txXfrm>
    </dsp:sp>
    <dsp:sp modelId="{7780C89B-0F3E-0244-BD9C-8655B9D0A8E0}">
      <dsp:nvSpPr>
        <dsp:cNvPr id="0" name=""/>
        <dsp:cNvSpPr/>
      </dsp:nvSpPr>
      <dsp:spPr>
        <a:xfrm>
          <a:off x="5709755" y="2428350"/>
          <a:ext cx="2595343" cy="155720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Social Media Sharing</a:t>
          </a:r>
        </a:p>
      </dsp:txBody>
      <dsp:txXfrm>
        <a:off x="5709755" y="2428350"/>
        <a:ext cx="2595343" cy="1557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76BDF-9208-47DC-81CA-BC332D95132A}">
      <dsp:nvSpPr>
        <dsp:cNvPr id="0" name=""/>
        <dsp:cNvSpPr/>
      </dsp:nvSpPr>
      <dsp:spPr>
        <a:xfrm>
          <a:off x="634207" y="0"/>
          <a:ext cx="7187686" cy="4064000"/>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5B31BD-828F-4327-A5FC-9F6028A17E6D}">
      <dsp:nvSpPr>
        <dsp:cNvPr id="0" name=""/>
        <dsp:cNvSpPr/>
      </dsp:nvSpPr>
      <dsp:spPr>
        <a:xfrm>
          <a:off x="4232" y="1219199"/>
          <a:ext cx="2035575" cy="162560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rPr>
            <a:t>Type of funder</a:t>
          </a:r>
        </a:p>
      </dsp:txBody>
      <dsp:txXfrm>
        <a:off x="83587" y="1298554"/>
        <a:ext cx="1876865" cy="1466890"/>
      </dsp:txXfrm>
    </dsp:sp>
    <dsp:sp modelId="{D0A2D60C-8D50-42B5-BB63-C28DBE892F3B}">
      <dsp:nvSpPr>
        <dsp:cNvPr id="0" name=""/>
        <dsp:cNvSpPr/>
      </dsp:nvSpPr>
      <dsp:spPr>
        <a:xfrm>
          <a:off x="2141586" y="1219199"/>
          <a:ext cx="2035575" cy="1625600"/>
        </a:xfrm>
        <a:prstGeom prst="roundRect">
          <a:avLst/>
        </a:prstGeom>
        <a:solidFill>
          <a:schemeClr val="accent3">
            <a:hueOff val="311971"/>
            <a:satOff val="-84"/>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rPr>
            <a:t>Why and how they like to fund organizations</a:t>
          </a:r>
        </a:p>
      </dsp:txBody>
      <dsp:txXfrm>
        <a:off x="2220941" y="1298554"/>
        <a:ext cx="1876865" cy="1466890"/>
      </dsp:txXfrm>
    </dsp:sp>
    <dsp:sp modelId="{EE5A83F1-7265-426E-9570-24C80FEEA5DA}">
      <dsp:nvSpPr>
        <dsp:cNvPr id="0" name=""/>
        <dsp:cNvSpPr/>
      </dsp:nvSpPr>
      <dsp:spPr>
        <a:xfrm>
          <a:off x="4278940" y="1219199"/>
          <a:ext cx="2035575" cy="1625600"/>
        </a:xfrm>
        <a:prstGeom prst="roundRect">
          <a:avLst/>
        </a:prstGeom>
        <a:solidFill>
          <a:schemeClr val="accent3">
            <a:hueOff val="623941"/>
            <a:satOff val="-168"/>
            <a:lumOff val="50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rPr>
            <a:t>The funder’s key considerations and priorities</a:t>
          </a:r>
        </a:p>
      </dsp:txBody>
      <dsp:txXfrm>
        <a:off x="4358295" y="1298554"/>
        <a:ext cx="1876865" cy="1466890"/>
      </dsp:txXfrm>
    </dsp:sp>
    <dsp:sp modelId="{E1614CBE-22D7-4DE9-982D-4A0535989965}">
      <dsp:nvSpPr>
        <dsp:cNvPr id="0" name=""/>
        <dsp:cNvSpPr/>
      </dsp:nvSpPr>
      <dsp:spPr>
        <a:xfrm>
          <a:off x="6416294" y="1219199"/>
          <a:ext cx="2035575" cy="1625600"/>
        </a:xfrm>
        <a:prstGeom prst="roundRect">
          <a:avLst/>
        </a:prstGeom>
        <a:solidFill>
          <a:schemeClr val="accent3">
            <a:hueOff val="935912"/>
            <a:satOff val="-252"/>
            <a:lumOff val="764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rPr>
            <a:t>Type of relationship you will develop with the funder</a:t>
          </a:r>
        </a:p>
      </dsp:txBody>
      <dsp:txXfrm>
        <a:off x="6495649" y="1298554"/>
        <a:ext cx="1876865" cy="1466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0FF61B-90A2-4B34-82DA-AAE5AFD1D6EF}">
      <dsp:nvSpPr>
        <dsp:cNvPr id="0" name=""/>
        <dsp:cNvSpPr/>
      </dsp:nvSpPr>
      <dsp:spPr>
        <a:xfrm>
          <a:off x="749317" y="897969"/>
          <a:ext cx="971544" cy="9715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82F299-F19C-45D4-ACF2-8E13AE1F4E54}">
      <dsp:nvSpPr>
        <dsp:cNvPr id="0" name=""/>
        <dsp:cNvSpPr/>
      </dsp:nvSpPr>
      <dsp:spPr>
        <a:xfrm>
          <a:off x="155595" y="2168110"/>
          <a:ext cx="21589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Why</a:t>
          </a:r>
        </a:p>
      </dsp:txBody>
      <dsp:txXfrm>
        <a:off x="155595" y="2168110"/>
        <a:ext cx="2158987" cy="720000"/>
      </dsp:txXfrm>
    </dsp:sp>
    <dsp:sp modelId="{A57B839C-4C79-4E7C-B426-147FF0FBDE1C}">
      <dsp:nvSpPr>
        <dsp:cNvPr id="0" name=""/>
        <dsp:cNvSpPr/>
      </dsp:nvSpPr>
      <dsp:spPr>
        <a:xfrm>
          <a:off x="3286127" y="897969"/>
          <a:ext cx="971544" cy="9715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C9C6A0-5A72-4DAA-9EBB-07614DE0D695}">
      <dsp:nvSpPr>
        <dsp:cNvPr id="0" name=""/>
        <dsp:cNvSpPr/>
      </dsp:nvSpPr>
      <dsp:spPr>
        <a:xfrm>
          <a:off x="2692406" y="2168110"/>
          <a:ext cx="21589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Values</a:t>
          </a:r>
        </a:p>
      </dsp:txBody>
      <dsp:txXfrm>
        <a:off x="2692406" y="2168110"/>
        <a:ext cx="2158987" cy="720000"/>
      </dsp:txXfrm>
    </dsp:sp>
    <dsp:sp modelId="{8FF5E842-E19D-44F0-BD0A-3BB9B9838BD8}">
      <dsp:nvSpPr>
        <dsp:cNvPr id="0" name=""/>
        <dsp:cNvSpPr/>
      </dsp:nvSpPr>
      <dsp:spPr>
        <a:xfrm>
          <a:off x="5822938" y="897969"/>
          <a:ext cx="971544" cy="9715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9191B0-D2C8-4B75-B6DE-727B101791E4}">
      <dsp:nvSpPr>
        <dsp:cNvPr id="0" name=""/>
        <dsp:cNvSpPr/>
      </dsp:nvSpPr>
      <dsp:spPr>
        <a:xfrm>
          <a:off x="5229216" y="2168110"/>
          <a:ext cx="21589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Direction</a:t>
          </a:r>
        </a:p>
      </dsp:txBody>
      <dsp:txXfrm>
        <a:off x="5229216" y="2168110"/>
        <a:ext cx="2158987"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FDFA4-817E-4BD6-BB48-03D5FBB58B2E}">
      <dsp:nvSpPr>
        <dsp:cNvPr id="0" name=""/>
        <dsp:cNvSpPr/>
      </dsp:nvSpPr>
      <dsp:spPr>
        <a:xfrm>
          <a:off x="3166024" y="3004768"/>
          <a:ext cx="2316999" cy="2316999"/>
        </a:xfrm>
        <a:prstGeom prst="ellipse">
          <a:avLst/>
        </a:prstGeom>
        <a:solidFill>
          <a:srgbClr val="1677B1">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b="1" kern="1200" dirty="0">
              <a:solidFill>
                <a:srgbClr val="FFFFFF"/>
              </a:solidFill>
              <a:latin typeface="Calibri Light"/>
              <a:ea typeface="+mn-ea"/>
              <a:cs typeface="+mn-cs"/>
            </a:rPr>
            <a:t>Cultivation Strategy</a:t>
          </a:r>
        </a:p>
      </dsp:txBody>
      <dsp:txXfrm>
        <a:off x="3505341" y="3344085"/>
        <a:ext cx="1638365" cy="1638365"/>
      </dsp:txXfrm>
    </dsp:sp>
    <dsp:sp modelId="{CC3776C1-DC9D-40A2-83FB-549F90AD839C}">
      <dsp:nvSpPr>
        <dsp:cNvPr id="0" name=""/>
        <dsp:cNvSpPr/>
      </dsp:nvSpPr>
      <dsp:spPr>
        <a:xfrm rot="10800000">
          <a:off x="811823" y="3833095"/>
          <a:ext cx="2224720" cy="660344"/>
        </a:xfrm>
        <a:prstGeom prst="leftArrow">
          <a:avLst>
            <a:gd name="adj1" fmla="val 60000"/>
            <a:gd name="adj2" fmla="val 50000"/>
          </a:avLst>
        </a:prstGeom>
        <a:solidFill>
          <a:srgbClr val="6AB34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4B537F17-BB24-4E50-B0F9-6EDA16AE49DE}">
      <dsp:nvSpPr>
        <dsp:cNvPr id="0" name=""/>
        <dsp:cNvSpPr/>
      </dsp:nvSpPr>
      <dsp:spPr>
        <a:xfrm>
          <a:off x="873" y="3514508"/>
          <a:ext cx="1621899" cy="1297519"/>
        </a:xfrm>
        <a:prstGeom prst="roundRect">
          <a:avLst>
            <a:gd name="adj" fmla="val 10000"/>
          </a:avLst>
        </a:prstGeom>
        <a:solidFill>
          <a:srgbClr val="6AB34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Calibri Light"/>
              <a:ea typeface="+mn-ea"/>
              <a:cs typeface="+mn-cs"/>
            </a:rPr>
            <a:t>New or Lapsed?</a:t>
          </a:r>
        </a:p>
      </dsp:txBody>
      <dsp:txXfrm>
        <a:off x="38876" y="3552511"/>
        <a:ext cx="1545893" cy="1221513"/>
      </dsp:txXfrm>
    </dsp:sp>
    <dsp:sp modelId="{2EA94166-D526-4B1F-B111-A9FB5BD37B1E}">
      <dsp:nvSpPr>
        <dsp:cNvPr id="0" name=""/>
        <dsp:cNvSpPr/>
      </dsp:nvSpPr>
      <dsp:spPr>
        <a:xfrm rot="12960000">
          <a:off x="1270247" y="2422210"/>
          <a:ext cx="2224720" cy="660344"/>
        </a:xfrm>
        <a:prstGeom prst="leftArrow">
          <a:avLst>
            <a:gd name="adj1" fmla="val 60000"/>
            <a:gd name="adj2" fmla="val 50000"/>
          </a:avLst>
        </a:prstGeom>
        <a:solidFill>
          <a:srgbClr val="6AB345">
            <a:hueOff val="1265960"/>
            <a:satOff val="-871"/>
            <a:lumOff val="-3451"/>
            <a:alphaOff val="0"/>
          </a:srgbClr>
        </a:solidFill>
        <a:ln>
          <a:noFill/>
        </a:ln>
        <a:effectLst/>
      </dsp:spPr>
      <dsp:style>
        <a:lnRef idx="0">
          <a:scrgbClr r="0" g="0" b="0"/>
        </a:lnRef>
        <a:fillRef idx="1">
          <a:scrgbClr r="0" g="0" b="0"/>
        </a:fillRef>
        <a:effectRef idx="0">
          <a:scrgbClr r="0" g="0" b="0"/>
        </a:effectRef>
        <a:fontRef idx="minor">
          <a:schemeClr val="lt1"/>
        </a:fontRef>
      </dsp:style>
    </dsp:sp>
    <dsp:sp modelId="{6DA71AC7-9084-47A8-A08D-D55857053EF2}">
      <dsp:nvSpPr>
        <dsp:cNvPr id="0" name=""/>
        <dsp:cNvSpPr/>
      </dsp:nvSpPr>
      <dsp:spPr>
        <a:xfrm>
          <a:off x="671739" y="1449794"/>
          <a:ext cx="1621899" cy="1297519"/>
        </a:xfrm>
        <a:prstGeom prst="roundRect">
          <a:avLst>
            <a:gd name="adj" fmla="val 10000"/>
          </a:avLst>
        </a:prstGeom>
        <a:solidFill>
          <a:srgbClr val="6AB345">
            <a:hueOff val="1265960"/>
            <a:satOff val="-871"/>
            <a:lumOff val="-3451"/>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Calibri Light"/>
              <a:ea typeface="+mn-ea"/>
              <a:cs typeface="+mn-cs"/>
            </a:rPr>
            <a:t>Board or staff point of contact?</a:t>
          </a:r>
        </a:p>
      </dsp:txBody>
      <dsp:txXfrm>
        <a:off x="709742" y="1487797"/>
        <a:ext cx="1545893" cy="1221513"/>
      </dsp:txXfrm>
    </dsp:sp>
    <dsp:sp modelId="{1C9CFE48-A3C0-4C71-AD64-3CF9F21A3943}">
      <dsp:nvSpPr>
        <dsp:cNvPr id="0" name=""/>
        <dsp:cNvSpPr/>
      </dsp:nvSpPr>
      <dsp:spPr>
        <a:xfrm rot="15120000">
          <a:off x="2470418" y="1550236"/>
          <a:ext cx="2224720" cy="660344"/>
        </a:xfrm>
        <a:prstGeom prst="leftArrow">
          <a:avLst>
            <a:gd name="adj1" fmla="val 60000"/>
            <a:gd name="adj2" fmla="val 50000"/>
          </a:avLst>
        </a:prstGeom>
        <a:solidFill>
          <a:srgbClr val="6AB345">
            <a:hueOff val="2531920"/>
            <a:satOff val="-1743"/>
            <a:lumOff val="-6902"/>
            <a:alphaOff val="0"/>
          </a:srgbClr>
        </a:solidFill>
        <a:ln>
          <a:noFill/>
        </a:ln>
        <a:effectLst/>
      </dsp:spPr>
      <dsp:style>
        <a:lnRef idx="0">
          <a:scrgbClr r="0" g="0" b="0"/>
        </a:lnRef>
        <a:fillRef idx="1">
          <a:scrgbClr r="0" g="0" b="0"/>
        </a:fillRef>
        <a:effectRef idx="0">
          <a:scrgbClr r="0" g="0" b="0"/>
        </a:effectRef>
        <a:fontRef idx="minor">
          <a:schemeClr val="lt1"/>
        </a:fontRef>
      </dsp:style>
    </dsp:sp>
    <dsp:sp modelId="{6822958A-16D5-4A8C-8942-CEBAB5B458F0}">
      <dsp:nvSpPr>
        <dsp:cNvPr id="0" name=""/>
        <dsp:cNvSpPr/>
      </dsp:nvSpPr>
      <dsp:spPr>
        <a:xfrm>
          <a:off x="2428090" y="173731"/>
          <a:ext cx="1621899" cy="1297519"/>
        </a:xfrm>
        <a:prstGeom prst="roundRect">
          <a:avLst>
            <a:gd name="adj" fmla="val 10000"/>
          </a:avLst>
        </a:prstGeom>
        <a:solidFill>
          <a:srgbClr val="6AB345">
            <a:hueOff val="2531920"/>
            <a:satOff val="-1743"/>
            <a:lumOff val="-6902"/>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Calibri Light"/>
              <a:ea typeface="+mn-ea"/>
              <a:cs typeface="+mn-cs"/>
            </a:rPr>
            <a:t>Pre-submission communication is an option (if grant)?</a:t>
          </a:r>
        </a:p>
      </dsp:txBody>
      <dsp:txXfrm>
        <a:off x="2466093" y="211734"/>
        <a:ext cx="1545893" cy="1221513"/>
      </dsp:txXfrm>
    </dsp:sp>
    <dsp:sp modelId="{FD0A21AF-D8A1-4656-8BE6-DFF2729D8156}">
      <dsp:nvSpPr>
        <dsp:cNvPr id="0" name=""/>
        <dsp:cNvSpPr/>
      </dsp:nvSpPr>
      <dsp:spPr>
        <a:xfrm rot="17280000">
          <a:off x="3953910" y="1550236"/>
          <a:ext cx="2224720" cy="660344"/>
        </a:xfrm>
        <a:prstGeom prst="leftArrow">
          <a:avLst>
            <a:gd name="adj1" fmla="val 60000"/>
            <a:gd name="adj2" fmla="val 50000"/>
          </a:avLst>
        </a:prstGeom>
        <a:solidFill>
          <a:srgbClr val="6AB345">
            <a:hueOff val="3797880"/>
            <a:satOff val="-2614"/>
            <a:lumOff val="-10352"/>
            <a:alphaOff val="0"/>
          </a:srgbClr>
        </a:solidFill>
        <a:ln>
          <a:noFill/>
        </a:ln>
        <a:effectLst/>
      </dsp:spPr>
      <dsp:style>
        <a:lnRef idx="0">
          <a:scrgbClr r="0" g="0" b="0"/>
        </a:lnRef>
        <a:fillRef idx="1">
          <a:scrgbClr r="0" g="0" b="0"/>
        </a:fillRef>
        <a:effectRef idx="0">
          <a:scrgbClr r="0" g="0" b="0"/>
        </a:effectRef>
        <a:fontRef idx="minor">
          <a:schemeClr val="lt1"/>
        </a:fontRef>
      </dsp:style>
    </dsp:sp>
    <dsp:sp modelId="{F37D210C-C452-4C44-8F79-9EAC56EE1FFD}">
      <dsp:nvSpPr>
        <dsp:cNvPr id="0" name=""/>
        <dsp:cNvSpPr/>
      </dsp:nvSpPr>
      <dsp:spPr>
        <a:xfrm>
          <a:off x="4599059" y="173731"/>
          <a:ext cx="1621899" cy="1297519"/>
        </a:xfrm>
        <a:prstGeom prst="roundRect">
          <a:avLst>
            <a:gd name="adj" fmla="val 10000"/>
          </a:avLst>
        </a:prstGeom>
        <a:solidFill>
          <a:srgbClr val="6AB345">
            <a:hueOff val="3797880"/>
            <a:satOff val="-2614"/>
            <a:lumOff val="-10352"/>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Calibri Light"/>
              <a:ea typeface="+mn-ea"/>
              <a:cs typeface="+mn-cs"/>
            </a:rPr>
            <a:t>Online research available on funder?</a:t>
          </a:r>
        </a:p>
      </dsp:txBody>
      <dsp:txXfrm>
        <a:off x="4637062" y="211734"/>
        <a:ext cx="1545893" cy="1221513"/>
      </dsp:txXfrm>
    </dsp:sp>
    <dsp:sp modelId="{7C2FDC67-5D20-42F9-8CFE-9C2652490EFF}">
      <dsp:nvSpPr>
        <dsp:cNvPr id="0" name=""/>
        <dsp:cNvSpPr/>
      </dsp:nvSpPr>
      <dsp:spPr>
        <a:xfrm rot="19440000">
          <a:off x="5154080" y="2422210"/>
          <a:ext cx="2224720" cy="660344"/>
        </a:xfrm>
        <a:prstGeom prst="leftArrow">
          <a:avLst>
            <a:gd name="adj1" fmla="val 60000"/>
            <a:gd name="adj2" fmla="val 50000"/>
          </a:avLst>
        </a:prstGeom>
        <a:solidFill>
          <a:srgbClr val="6AB345">
            <a:hueOff val="5063840"/>
            <a:satOff val="-3486"/>
            <a:lumOff val="-13803"/>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CCDBF23-1C36-4393-A607-89ABE22C8040}">
      <dsp:nvSpPr>
        <dsp:cNvPr id="0" name=""/>
        <dsp:cNvSpPr/>
      </dsp:nvSpPr>
      <dsp:spPr>
        <a:xfrm>
          <a:off x="6355409" y="1449794"/>
          <a:ext cx="1621899" cy="1297519"/>
        </a:xfrm>
        <a:prstGeom prst="roundRect">
          <a:avLst>
            <a:gd name="adj" fmla="val 10000"/>
          </a:avLst>
        </a:prstGeom>
        <a:solidFill>
          <a:srgbClr val="6AB345">
            <a:hueOff val="5063840"/>
            <a:satOff val="-3486"/>
            <a:lumOff val="-13803"/>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Calibri Light"/>
              <a:ea typeface="+mn-ea"/>
              <a:cs typeface="+mn-cs"/>
            </a:rPr>
            <a:t>Specific or general opportunity identified?</a:t>
          </a:r>
        </a:p>
      </dsp:txBody>
      <dsp:txXfrm>
        <a:off x="6393412" y="1487797"/>
        <a:ext cx="1545893" cy="1221513"/>
      </dsp:txXfrm>
    </dsp:sp>
    <dsp:sp modelId="{61B2BF11-9D79-4543-9788-CB1FFF05E5A2}">
      <dsp:nvSpPr>
        <dsp:cNvPr id="0" name=""/>
        <dsp:cNvSpPr/>
      </dsp:nvSpPr>
      <dsp:spPr>
        <a:xfrm>
          <a:off x="5612505" y="3833095"/>
          <a:ext cx="2224720" cy="660344"/>
        </a:xfrm>
        <a:prstGeom prst="leftArrow">
          <a:avLst>
            <a:gd name="adj1" fmla="val 60000"/>
            <a:gd name="adj2" fmla="val 50000"/>
          </a:avLst>
        </a:prstGeom>
        <a:solidFill>
          <a:srgbClr val="6AB345">
            <a:hueOff val="6329800"/>
            <a:satOff val="-4357"/>
            <a:lumOff val="-17254"/>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FA864F7-892A-4E25-A17A-F157F4B39B2C}">
      <dsp:nvSpPr>
        <dsp:cNvPr id="0" name=""/>
        <dsp:cNvSpPr/>
      </dsp:nvSpPr>
      <dsp:spPr>
        <a:xfrm>
          <a:off x="7026275" y="3514508"/>
          <a:ext cx="1621899" cy="1297519"/>
        </a:xfrm>
        <a:prstGeom prst="roundRect">
          <a:avLst>
            <a:gd name="adj" fmla="val 10000"/>
          </a:avLst>
        </a:prstGeom>
        <a:solidFill>
          <a:srgbClr val="6AB345">
            <a:hueOff val="6329800"/>
            <a:satOff val="-4357"/>
            <a:lumOff val="-17254"/>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Calibri Light"/>
              <a:ea typeface="+mn-ea"/>
              <a:cs typeface="+mn-cs"/>
            </a:rPr>
            <a:t>Call, email or in-person cultivation method?</a:t>
          </a:r>
        </a:p>
      </dsp:txBody>
      <dsp:txXfrm>
        <a:off x="7064278" y="3552511"/>
        <a:ext cx="1545893" cy="12215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C4F07-A569-46B2-B42C-7C301C43920C}">
      <dsp:nvSpPr>
        <dsp:cNvPr id="0" name=""/>
        <dsp:cNvSpPr/>
      </dsp:nvSpPr>
      <dsp:spPr>
        <a:xfrm>
          <a:off x="1468080" y="-51276"/>
          <a:ext cx="5545108" cy="5303684"/>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Public and Media</a:t>
          </a:r>
        </a:p>
      </dsp:txBody>
      <dsp:txXfrm>
        <a:off x="3465428" y="213908"/>
        <a:ext cx="1550412" cy="795552"/>
      </dsp:txXfrm>
    </dsp:sp>
    <dsp:sp modelId="{8A7FD092-60B7-41C6-902D-6CE18947A2A2}">
      <dsp:nvSpPr>
        <dsp:cNvPr id="0" name=""/>
        <dsp:cNvSpPr/>
      </dsp:nvSpPr>
      <dsp:spPr>
        <a:xfrm>
          <a:off x="2097245" y="906908"/>
          <a:ext cx="4286777" cy="4448052"/>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Elected Officials and Partners</a:t>
          </a:r>
        </a:p>
      </dsp:txBody>
      <dsp:txXfrm>
        <a:off x="3491520" y="1173792"/>
        <a:ext cx="1498228" cy="800649"/>
      </dsp:txXfrm>
    </dsp:sp>
    <dsp:sp modelId="{90F72D0B-330E-4698-8866-BBB3E3BF9738}">
      <dsp:nvSpPr>
        <dsp:cNvPr id="0" name=""/>
        <dsp:cNvSpPr/>
      </dsp:nvSpPr>
      <dsp:spPr>
        <a:xfrm>
          <a:off x="2649529" y="2070197"/>
          <a:ext cx="3182211" cy="3182211"/>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Volunteers and Funders</a:t>
          </a:r>
        </a:p>
      </dsp:txBody>
      <dsp:txXfrm>
        <a:off x="3499179" y="2308863"/>
        <a:ext cx="1482910" cy="715997"/>
      </dsp:txXfrm>
    </dsp:sp>
    <dsp:sp modelId="{6C63EE72-3ACC-4544-AC70-178FE636EE5F}">
      <dsp:nvSpPr>
        <dsp:cNvPr id="0" name=""/>
        <dsp:cNvSpPr/>
      </dsp:nvSpPr>
      <dsp:spPr>
        <a:xfrm>
          <a:off x="3179897" y="3130934"/>
          <a:ext cx="2121474" cy="2121474"/>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Staff and Board</a:t>
          </a:r>
        </a:p>
      </dsp:txBody>
      <dsp:txXfrm>
        <a:off x="3490580" y="3661303"/>
        <a:ext cx="1500108" cy="10607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B2612-4A3D-4DFF-8141-1CB1B1BE8FA5}">
      <dsp:nvSpPr>
        <dsp:cNvPr id="0" name=""/>
        <dsp:cNvSpPr/>
      </dsp:nvSpPr>
      <dsp:spPr>
        <a:xfrm>
          <a:off x="838108" y="1207240"/>
          <a:ext cx="896273" cy="8962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72DC77-0AD5-4B74-87AE-A2CAD433B0B2}">
      <dsp:nvSpPr>
        <dsp:cNvPr id="0" name=""/>
        <dsp:cNvSpPr/>
      </dsp:nvSpPr>
      <dsp:spPr>
        <a:xfrm>
          <a:off x="5854" y="2210715"/>
          <a:ext cx="2560781" cy="564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Fundraising</a:t>
          </a:r>
        </a:p>
      </dsp:txBody>
      <dsp:txXfrm>
        <a:off x="5854" y="2210715"/>
        <a:ext cx="2560781" cy="564172"/>
      </dsp:txXfrm>
    </dsp:sp>
    <dsp:sp modelId="{64FFCB64-1EEB-46E7-9E49-D1EB4671702E}">
      <dsp:nvSpPr>
        <dsp:cNvPr id="0" name=""/>
        <dsp:cNvSpPr/>
      </dsp:nvSpPr>
      <dsp:spPr>
        <a:xfrm>
          <a:off x="5854" y="2824749"/>
          <a:ext cx="2560781" cy="875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Pipeline</a:t>
          </a:r>
        </a:p>
        <a:p>
          <a:pPr marL="0" lvl="0" indent="0" algn="ctr" defTabSz="1066800">
            <a:lnSpc>
              <a:spcPct val="100000"/>
            </a:lnSpc>
            <a:spcBef>
              <a:spcPct val="0"/>
            </a:spcBef>
            <a:spcAft>
              <a:spcPct val="35000"/>
            </a:spcAft>
            <a:buNone/>
          </a:pPr>
          <a:r>
            <a:rPr lang="en-US" sz="2400" kern="1200" dirty="0"/>
            <a:t>Retention</a:t>
          </a:r>
        </a:p>
      </dsp:txBody>
      <dsp:txXfrm>
        <a:off x="5854" y="2824749"/>
        <a:ext cx="2560781" cy="875568"/>
      </dsp:txXfrm>
    </dsp:sp>
    <dsp:sp modelId="{C62102DB-9CC4-4EA3-86A5-05DBF66ED103}">
      <dsp:nvSpPr>
        <dsp:cNvPr id="0" name=""/>
        <dsp:cNvSpPr/>
      </dsp:nvSpPr>
      <dsp:spPr>
        <a:xfrm>
          <a:off x="3847026" y="1207240"/>
          <a:ext cx="896273" cy="8962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6EF464-B2BA-4F2F-B24B-9A9E76EBE8E9}">
      <dsp:nvSpPr>
        <dsp:cNvPr id="0" name=""/>
        <dsp:cNvSpPr/>
      </dsp:nvSpPr>
      <dsp:spPr>
        <a:xfrm>
          <a:off x="3014772" y="2210715"/>
          <a:ext cx="2560781" cy="564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dirty="0"/>
            <a:t>Operations</a:t>
          </a:r>
        </a:p>
      </dsp:txBody>
      <dsp:txXfrm>
        <a:off x="3014772" y="2210715"/>
        <a:ext cx="2560781" cy="564172"/>
      </dsp:txXfrm>
    </dsp:sp>
    <dsp:sp modelId="{DD86BA47-18A5-468C-B24C-0F6B8FDFFC43}">
      <dsp:nvSpPr>
        <dsp:cNvPr id="0" name=""/>
        <dsp:cNvSpPr/>
      </dsp:nvSpPr>
      <dsp:spPr>
        <a:xfrm>
          <a:off x="3014772" y="2824749"/>
          <a:ext cx="2560781" cy="875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Planning</a:t>
          </a:r>
        </a:p>
        <a:p>
          <a:pPr marL="0" lvl="0" indent="0" algn="ctr" defTabSz="1066800">
            <a:lnSpc>
              <a:spcPct val="100000"/>
            </a:lnSpc>
            <a:spcBef>
              <a:spcPct val="0"/>
            </a:spcBef>
            <a:spcAft>
              <a:spcPct val="35000"/>
            </a:spcAft>
            <a:buNone/>
          </a:pPr>
          <a:r>
            <a:rPr lang="en-US" sz="2400" kern="1200" dirty="0"/>
            <a:t>Resource Sharing</a:t>
          </a:r>
        </a:p>
      </dsp:txBody>
      <dsp:txXfrm>
        <a:off x="3014772" y="2824749"/>
        <a:ext cx="2560781" cy="875568"/>
      </dsp:txXfrm>
    </dsp:sp>
    <dsp:sp modelId="{EA7F6A49-8A36-4508-A52E-2FB2FE051E6F}">
      <dsp:nvSpPr>
        <dsp:cNvPr id="0" name=""/>
        <dsp:cNvSpPr/>
      </dsp:nvSpPr>
      <dsp:spPr>
        <a:xfrm>
          <a:off x="6855944" y="1207240"/>
          <a:ext cx="896273" cy="8962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A6165C-EE34-4D81-8E1C-34BC8F77F84F}">
      <dsp:nvSpPr>
        <dsp:cNvPr id="0" name=""/>
        <dsp:cNvSpPr/>
      </dsp:nvSpPr>
      <dsp:spPr>
        <a:xfrm>
          <a:off x="6023690" y="2210715"/>
          <a:ext cx="2560781" cy="564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Intrinsic</a:t>
          </a:r>
        </a:p>
      </dsp:txBody>
      <dsp:txXfrm>
        <a:off x="6023690" y="2210715"/>
        <a:ext cx="2560781" cy="564172"/>
      </dsp:txXfrm>
    </dsp:sp>
    <dsp:sp modelId="{6B81D875-92F4-4D4E-8AF5-BC1B2E1E36FC}">
      <dsp:nvSpPr>
        <dsp:cNvPr id="0" name=""/>
        <dsp:cNvSpPr/>
      </dsp:nvSpPr>
      <dsp:spPr>
        <a:xfrm>
          <a:off x="6023690" y="2824749"/>
          <a:ext cx="2560781" cy="875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Morale</a:t>
          </a:r>
        </a:p>
        <a:p>
          <a:pPr marL="0" lvl="0" indent="0" algn="ctr" defTabSz="1066800">
            <a:lnSpc>
              <a:spcPct val="100000"/>
            </a:lnSpc>
            <a:spcBef>
              <a:spcPct val="0"/>
            </a:spcBef>
            <a:spcAft>
              <a:spcPct val="35000"/>
            </a:spcAft>
            <a:buNone/>
          </a:pPr>
          <a:r>
            <a:rPr lang="en-US" sz="2400" kern="1200" dirty="0"/>
            <a:t>Commitment </a:t>
          </a:r>
        </a:p>
      </dsp:txBody>
      <dsp:txXfrm>
        <a:off x="6023690" y="2824749"/>
        <a:ext cx="2560781" cy="87556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48AF752-B453-48AC-922E-F3204971EBBF}" type="datetimeFigureOut">
              <a:rPr lang="en-US" smtClean="0"/>
              <a:t>2/18/2020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7E310B-47D5-4DAD-B910-F341D6B20889}" type="slidenum">
              <a:rPr lang="en-US" smtClean="0"/>
              <a:t>‹#›</a:t>
            </a:fld>
            <a:endParaRPr lang="en-US" dirty="0"/>
          </a:p>
        </p:txBody>
      </p:sp>
    </p:spTree>
    <p:extLst>
      <p:ext uri="{BB962C8B-B14F-4D97-AF65-F5344CB8AC3E}">
        <p14:creationId xmlns:p14="http://schemas.microsoft.com/office/powerpoint/2010/main" val="288683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1</a:t>
            </a:fld>
            <a:endParaRPr lang="en-US" dirty="0"/>
          </a:p>
        </p:txBody>
      </p:sp>
    </p:spTree>
    <p:extLst>
      <p:ext uri="{BB962C8B-B14F-4D97-AF65-F5344CB8AC3E}">
        <p14:creationId xmlns:p14="http://schemas.microsoft.com/office/powerpoint/2010/main" val="531529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11</a:t>
            </a:fld>
            <a:endParaRPr lang="en-US" dirty="0"/>
          </a:p>
        </p:txBody>
      </p:sp>
    </p:spTree>
    <p:extLst>
      <p:ext uri="{BB962C8B-B14F-4D97-AF65-F5344CB8AC3E}">
        <p14:creationId xmlns:p14="http://schemas.microsoft.com/office/powerpoint/2010/main" val="3188321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12</a:t>
            </a:fld>
            <a:endParaRPr lang="en-US" dirty="0"/>
          </a:p>
        </p:txBody>
      </p:sp>
    </p:spTree>
    <p:extLst>
      <p:ext uri="{BB962C8B-B14F-4D97-AF65-F5344CB8AC3E}">
        <p14:creationId xmlns:p14="http://schemas.microsoft.com/office/powerpoint/2010/main" val="1076009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13</a:t>
            </a:fld>
            <a:endParaRPr lang="en-US" dirty="0"/>
          </a:p>
        </p:txBody>
      </p:sp>
    </p:spTree>
    <p:extLst>
      <p:ext uri="{BB962C8B-B14F-4D97-AF65-F5344CB8AC3E}">
        <p14:creationId xmlns:p14="http://schemas.microsoft.com/office/powerpoint/2010/main" val="158506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Building a pool of supporters and ambassadors</a:t>
            </a:r>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14</a:t>
            </a:fld>
            <a:endParaRPr lang="en-US" dirty="0"/>
          </a:p>
        </p:txBody>
      </p:sp>
    </p:spTree>
    <p:extLst>
      <p:ext uri="{BB962C8B-B14F-4D97-AF65-F5344CB8AC3E}">
        <p14:creationId xmlns:p14="http://schemas.microsoft.com/office/powerpoint/2010/main" val="987974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-Guides people through the org’s journey</a:t>
            </a:r>
          </a:p>
        </p:txBody>
      </p:sp>
      <p:sp>
        <p:nvSpPr>
          <p:cNvPr id="4" name="Slide Number Placeholder 3"/>
          <p:cNvSpPr>
            <a:spLocks noGrp="1"/>
          </p:cNvSpPr>
          <p:nvPr>
            <p:ph type="sldNum" sz="quarter" idx="5"/>
          </p:nvPr>
        </p:nvSpPr>
        <p:spPr/>
        <p:txBody>
          <a:bodyPr/>
          <a:lstStyle/>
          <a:p>
            <a:fld id="{BD7E310B-47D5-4DAD-B910-F341D6B20889}" type="slidenum">
              <a:rPr lang="en-US" smtClean="0"/>
              <a:t>15</a:t>
            </a:fld>
            <a:endParaRPr lang="en-US" dirty="0"/>
          </a:p>
        </p:txBody>
      </p:sp>
    </p:spTree>
    <p:extLst>
      <p:ext uri="{BB962C8B-B14F-4D97-AF65-F5344CB8AC3E}">
        <p14:creationId xmlns:p14="http://schemas.microsoft.com/office/powerpoint/2010/main" val="2309747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latin typeface="Calibri" charset="0"/>
            </a:endParaRPr>
          </a:p>
          <a:p>
            <a:endParaRPr lang="en-CA" dirty="0">
              <a:latin typeface="Calibri" charset="0"/>
            </a:endParaRPr>
          </a:p>
          <a:p>
            <a:endParaRPr lang="en-CA" dirty="0">
              <a:latin typeface="Calibri" charset="0"/>
            </a:endParaRPr>
          </a:p>
          <a:p>
            <a:endParaRPr lang="en-CA" dirty="0">
              <a:latin typeface="Calibri" charset="0"/>
            </a:endParaRPr>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16</a:t>
            </a:fld>
            <a:endParaRPr lang="en-US" dirty="0"/>
          </a:p>
        </p:txBody>
      </p:sp>
    </p:spTree>
    <p:extLst>
      <p:ext uri="{BB962C8B-B14F-4D97-AF65-F5344CB8AC3E}">
        <p14:creationId xmlns:p14="http://schemas.microsoft.com/office/powerpoint/2010/main" val="583877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17</a:t>
            </a:fld>
            <a:endParaRPr lang="en-US" dirty="0"/>
          </a:p>
        </p:txBody>
      </p:sp>
    </p:spTree>
    <p:extLst>
      <p:ext uri="{BB962C8B-B14F-4D97-AF65-F5344CB8AC3E}">
        <p14:creationId xmlns:p14="http://schemas.microsoft.com/office/powerpoint/2010/main" val="3654469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5975" y="550863"/>
            <a:ext cx="3119438" cy="2338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691B61-E381-CB4B-AEE6-B464E8356318}" type="slidenum">
              <a:rPr lang="en-US" smtClean="0"/>
              <a:t>18</a:t>
            </a:fld>
            <a:endParaRPr lang="en-US"/>
          </a:p>
        </p:txBody>
      </p:sp>
    </p:spTree>
    <p:extLst>
      <p:ext uri="{BB962C8B-B14F-4D97-AF65-F5344CB8AC3E}">
        <p14:creationId xmlns:p14="http://schemas.microsoft.com/office/powerpoint/2010/main" val="2646403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5975" y="550863"/>
            <a:ext cx="3119438" cy="2338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691B61-E381-CB4B-AEE6-B464E8356318}" type="slidenum">
              <a:rPr lang="en-US" smtClean="0"/>
              <a:t>19</a:t>
            </a:fld>
            <a:endParaRPr lang="en-US"/>
          </a:p>
        </p:txBody>
      </p:sp>
    </p:spTree>
    <p:extLst>
      <p:ext uri="{BB962C8B-B14F-4D97-AF65-F5344CB8AC3E}">
        <p14:creationId xmlns:p14="http://schemas.microsoft.com/office/powerpoint/2010/main" val="2369939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20</a:t>
            </a:fld>
            <a:endParaRPr lang="en-US" dirty="0"/>
          </a:p>
        </p:txBody>
      </p:sp>
    </p:spTree>
    <p:extLst>
      <p:ext uri="{BB962C8B-B14F-4D97-AF65-F5344CB8AC3E}">
        <p14:creationId xmlns:p14="http://schemas.microsoft.com/office/powerpoint/2010/main" val="34612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2</a:t>
            </a:fld>
            <a:endParaRPr lang="en-US" dirty="0"/>
          </a:p>
        </p:txBody>
      </p:sp>
    </p:spTree>
    <p:extLst>
      <p:ext uri="{BB962C8B-B14F-4D97-AF65-F5344CB8AC3E}">
        <p14:creationId xmlns:p14="http://schemas.microsoft.com/office/powerpoint/2010/main" val="3011692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21</a:t>
            </a:fld>
            <a:endParaRPr lang="en-US" dirty="0"/>
          </a:p>
        </p:txBody>
      </p:sp>
    </p:spTree>
    <p:extLst>
      <p:ext uri="{BB962C8B-B14F-4D97-AF65-F5344CB8AC3E}">
        <p14:creationId xmlns:p14="http://schemas.microsoft.com/office/powerpoint/2010/main" val="2604540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5975" y="550863"/>
            <a:ext cx="3119438" cy="2338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691B61-E381-CB4B-AEE6-B464E8356318}" type="slidenum">
              <a:rPr lang="en-US" smtClean="0"/>
              <a:t>22</a:t>
            </a:fld>
            <a:endParaRPr lang="en-US"/>
          </a:p>
        </p:txBody>
      </p:sp>
    </p:spTree>
    <p:extLst>
      <p:ext uri="{BB962C8B-B14F-4D97-AF65-F5344CB8AC3E}">
        <p14:creationId xmlns:p14="http://schemas.microsoft.com/office/powerpoint/2010/main" val="1096091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5975" y="550863"/>
            <a:ext cx="3119438" cy="2338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691B61-E381-CB4B-AEE6-B464E8356318}" type="slidenum">
              <a:rPr lang="en-US" smtClean="0"/>
              <a:t>23</a:t>
            </a:fld>
            <a:endParaRPr lang="en-US"/>
          </a:p>
        </p:txBody>
      </p:sp>
    </p:spTree>
    <p:extLst>
      <p:ext uri="{BB962C8B-B14F-4D97-AF65-F5344CB8AC3E}">
        <p14:creationId xmlns:p14="http://schemas.microsoft.com/office/powerpoint/2010/main" val="4160324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5975" y="550863"/>
            <a:ext cx="3119438" cy="2338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691B61-E381-CB4B-AEE6-B464E8356318}" type="slidenum">
              <a:rPr lang="en-US" smtClean="0"/>
              <a:t>24</a:t>
            </a:fld>
            <a:endParaRPr lang="en-US"/>
          </a:p>
        </p:txBody>
      </p:sp>
    </p:spTree>
    <p:extLst>
      <p:ext uri="{BB962C8B-B14F-4D97-AF65-F5344CB8AC3E}">
        <p14:creationId xmlns:p14="http://schemas.microsoft.com/office/powerpoint/2010/main" val="2257980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-Guides people through the org’s journey</a:t>
            </a:r>
          </a:p>
        </p:txBody>
      </p:sp>
      <p:sp>
        <p:nvSpPr>
          <p:cNvPr id="4" name="Slide Number Placeholder 3"/>
          <p:cNvSpPr>
            <a:spLocks noGrp="1"/>
          </p:cNvSpPr>
          <p:nvPr>
            <p:ph type="sldNum" sz="quarter" idx="5"/>
          </p:nvPr>
        </p:nvSpPr>
        <p:spPr/>
        <p:txBody>
          <a:bodyPr/>
          <a:lstStyle/>
          <a:p>
            <a:fld id="{BD7E310B-47D5-4DAD-B910-F341D6B20889}" type="slidenum">
              <a:rPr lang="en-US" smtClean="0"/>
              <a:t>25</a:t>
            </a:fld>
            <a:endParaRPr lang="en-US" dirty="0"/>
          </a:p>
        </p:txBody>
      </p:sp>
    </p:spTree>
    <p:extLst>
      <p:ext uri="{BB962C8B-B14F-4D97-AF65-F5344CB8AC3E}">
        <p14:creationId xmlns:p14="http://schemas.microsoft.com/office/powerpoint/2010/main" val="820540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latin typeface="Calibri" charset="0"/>
            </a:endParaRPr>
          </a:p>
          <a:p>
            <a:endParaRPr lang="en-CA" dirty="0">
              <a:latin typeface="Calibri" charset="0"/>
            </a:endParaRPr>
          </a:p>
          <a:p>
            <a:endParaRPr lang="en-CA" dirty="0">
              <a:latin typeface="Calibri" charset="0"/>
            </a:endParaRPr>
          </a:p>
          <a:p>
            <a:endParaRPr lang="en-CA" dirty="0">
              <a:latin typeface="Calibri" charset="0"/>
            </a:endParaRPr>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26</a:t>
            </a:fld>
            <a:endParaRPr lang="en-US" dirty="0"/>
          </a:p>
        </p:txBody>
      </p:sp>
    </p:spTree>
    <p:extLst>
      <p:ext uri="{BB962C8B-B14F-4D97-AF65-F5344CB8AC3E}">
        <p14:creationId xmlns:p14="http://schemas.microsoft.com/office/powerpoint/2010/main" val="1894734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27</a:t>
            </a:fld>
            <a:endParaRPr lang="en-US" dirty="0"/>
          </a:p>
        </p:txBody>
      </p:sp>
    </p:spTree>
    <p:extLst>
      <p:ext uri="{BB962C8B-B14F-4D97-AF65-F5344CB8AC3E}">
        <p14:creationId xmlns:p14="http://schemas.microsoft.com/office/powerpoint/2010/main" val="1318445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28</a:t>
            </a:fld>
            <a:endParaRPr lang="en-US" dirty="0"/>
          </a:p>
        </p:txBody>
      </p:sp>
    </p:spTree>
    <p:extLst>
      <p:ext uri="{BB962C8B-B14F-4D97-AF65-F5344CB8AC3E}">
        <p14:creationId xmlns:p14="http://schemas.microsoft.com/office/powerpoint/2010/main" val="1048193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29</a:t>
            </a:fld>
            <a:endParaRPr lang="en-US" dirty="0"/>
          </a:p>
        </p:txBody>
      </p:sp>
    </p:spTree>
    <p:extLst>
      <p:ext uri="{BB962C8B-B14F-4D97-AF65-F5344CB8AC3E}">
        <p14:creationId xmlns:p14="http://schemas.microsoft.com/office/powerpoint/2010/main" val="4208667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30</a:t>
            </a:fld>
            <a:endParaRPr lang="en-US" dirty="0"/>
          </a:p>
        </p:txBody>
      </p:sp>
    </p:spTree>
    <p:extLst>
      <p:ext uri="{BB962C8B-B14F-4D97-AF65-F5344CB8AC3E}">
        <p14:creationId xmlns:p14="http://schemas.microsoft.com/office/powerpoint/2010/main" val="683820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 - Tell Office Move Story.</a:t>
            </a:r>
          </a:p>
        </p:txBody>
      </p:sp>
      <p:sp>
        <p:nvSpPr>
          <p:cNvPr id="4" name="Slide Number Placeholder 3"/>
          <p:cNvSpPr>
            <a:spLocks noGrp="1"/>
          </p:cNvSpPr>
          <p:nvPr>
            <p:ph type="sldNum" sz="quarter" idx="5"/>
          </p:nvPr>
        </p:nvSpPr>
        <p:spPr/>
        <p:txBody>
          <a:bodyPr/>
          <a:lstStyle/>
          <a:p>
            <a:fld id="{BD7E310B-47D5-4DAD-B910-F341D6B20889}" type="slidenum">
              <a:rPr lang="en-US" smtClean="0"/>
              <a:t>3</a:t>
            </a:fld>
            <a:endParaRPr lang="en-US" dirty="0"/>
          </a:p>
        </p:txBody>
      </p:sp>
    </p:spTree>
    <p:extLst>
      <p:ext uri="{BB962C8B-B14F-4D97-AF65-F5344CB8AC3E}">
        <p14:creationId xmlns:p14="http://schemas.microsoft.com/office/powerpoint/2010/main" val="1837159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31</a:t>
            </a:fld>
            <a:endParaRPr lang="en-US" dirty="0"/>
          </a:p>
        </p:txBody>
      </p:sp>
    </p:spTree>
    <p:extLst>
      <p:ext uri="{BB962C8B-B14F-4D97-AF65-F5344CB8AC3E}">
        <p14:creationId xmlns:p14="http://schemas.microsoft.com/office/powerpoint/2010/main" val="161146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32</a:t>
            </a:fld>
            <a:endParaRPr lang="en-US" dirty="0"/>
          </a:p>
        </p:txBody>
      </p:sp>
    </p:spTree>
    <p:extLst>
      <p:ext uri="{BB962C8B-B14F-4D97-AF65-F5344CB8AC3E}">
        <p14:creationId xmlns:p14="http://schemas.microsoft.com/office/powerpoint/2010/main" val="514126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33</a:t>
            </a:fld>
            <a:endParaRPr lang="en-US" dirty="0"/>
          </a:p>
        </p:txBody>
      </p:sp>
    </p:spTree>
    <p:extLst>
      <p:ext uri="{BB962C8B-B14F-4D97-AF65-F5344CB8AC3E}">
        <p14:creationId xmlns:p14="http://schemas.microsoft.com/office/powerpoint/2010/main" val="86976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34</a:t>
            </a:fld>
            <a:endParaRPr lang="en-US" dirty="0"/>
          </a:p>
        </p:txBody>
      </p:sp>
    </p:spTree>
    <p:extLst>
      <p:ext uri="{BB962C8B-B14F-4D97-AF65-F5344CB8AC3E}">
        <p14:creationId xmlns:p14="http://schemas.microsoft.com/office/powerpoint/2010/main" val="3076357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do you think of this one?</a:t>
            </a:r>
          </a:p>
        </p:txBody>
      </p:sp>
      <p:sp>
        <p:nvSpPr>
          <p:cNvPr id="4" name="Slide Number Placeholder 3"/>
          <p:cNvSpPr>
            <a:spLocks noGrp="1"/>
          </p:cNvSpPr>
          <p:nvPr>
            <p:ph type="sldNum" sz="quarter" idx="5"/>
          </p:nvPr>
        </p:nvSpPr>
        <p:spPr/>
        <p:txBody>
          <a:bodyPr/>
          <a:lstStyle/>
          <a:p>
            <a:fld id="{BD7E310B-47D5-4DAD-B910-F341D6B20889}" type="slidenum">
              <a:rPr lang="en-US" smtClean="0"/>
              <a:t>35</a:t>
            </a:fld>
            <a:endParaRPr lang="en-US" dirty="0"/>
          </a:p>
        </p:txBody>
      </p:sp>
    </p:spTree>
    <p:extLst>
      <p:ext uri="{BB962C8B-B14F-4D97-AF65-F5344CB8AC3E}">
        <p14:creationId xmlns:p14="http://schemas.microsoft.com/office/powerpoint/2010/main" val="1593381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E310B-47D5-4DAD-B910-F341D6B20889}" type="slidenum">
              <a:rPr lang="en-US" smtClean="0"/>
              <a:t>36</a:t>
            </a:fld>
            <a:endParaRPr lang="en-US" dirty="0"/>
          </a:p>
        </p:txBody>
      </p:sp>
    </p:spTree>
    <p:extLst>
      <p:ext uri="{BB962C8B-B14F-4D97-AF65-F5344CB8AC3E}">
        <p14:creationId xmlns:p14="http://schemas.microsoft.com/office/powerpoint/2010/main" val="2177756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do you think of this one?</a:t>
            </a:r>
          </a:p>
        </p:txBody>
      </p:sp>
      <p:sp>
        <p:nvSpPr>
          <p:cNvPr id="4" name="Slide Number Placeholder 3"/>
          <p:cNvSpPr>
            <a:spLocks noGrp="1"/>
          </p:cNvSpPr>
          <p:nvPr>
            <p:ph type="sldNum" sz="quarter" idx="5"/>
          </p:nvPr>
        </p:nvSpPr>
        <p:spPr/>
        <p:txBody>
          <a:bodyPr/>
          <a:lstStyle/>
          <a:p>
            <a:fld id="{BD7E310B-47D5-4DAD-B910-F341D6B20889}" type="slidenum">
              <a:rPr lang="en-US" smtClean="0"/>
              <a:t>37</a:t>
            </a:fld>
            <a:endParaRPr lang="en-US" dirty="0"/>
          </a:p>
        </p:txBody>
      </p:sp>
    </p:spTree>
    <p:extLst>
      <p:ext uri="{BB962C8B-B14F-4D97-AF65-F5344CB8AC3E}">
        <p14:creationId xmlns:p14="http://schemas.microsoft.com/office/powerpoint/2010/main" val="1755363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do you think of this one?</a:t>
            </a:r>
          </a:p>
        </p:txBody>
      </p:sp>
      <p:sp>
        <p:nvSpPr>
          <p:cNvPr id="4" name="Slide Number Placeholder 3"/>
          <p:cNvSpPr>
            <a:spLocks noGrp="1"/>
          </p:cNvSpPr>
          <p:nvPr>
            <p:ph type="sldNum" sz="quarter" idx="5"/>
          </p:nvPr>
        </p:nvSpPr>
        <p:spPr/>
        <p:txBody>
          <a:bodyPr/>
          <a:lstStyle/>
          <a:p>
            <a:fld id="{BD7E310B-47D5-4DAD-B910-F341D6B20889}" type="slidenum">
              <a:rPr lang="en-US" smtClean="0"/>
              <a:t>38</a:t>
            </a:fld>
            <a:endParaRPr lang="en-US" dirty="0"/>
          </a:p>
        </p:txBody>
      </p:sp>
    </p:spTree>
    <p:extLst>
      <p:ext uri="{BB962C8B-B14F-4D97-AF65-F5344CB8AC3E}">
        <p14:creationId xmlns:p14="http://schemas.microsoft.com/office/powerpoint/2010/main" val="39023053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39</a:t>
            </a:fld>
            <a:endParaRPr lang="en-US" dirty="0"/>
          </a:p>
        </p:txBody>
      </p:sp>
    </p:spTree>
    <p:extLst>
      <p:ext uri="{BB962C8B-B14F-4D97-AF65-F5344CB8AC3E}">
        <p14:creationId xmlns:p14="http://schemas.microsoft.com/office/powerpoint/2010/main" val="2196684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40</a:t>
            </a:fld>
            <a:endParaRPr lang="en-US" dirty="0"/>
          </a:p>
        </p:txBody>
      </p:sp>
    </p:spTree>
    <p:extLst>
      <p:ext uri="{BB962C8B-B14F-4D97-AF65-F5344CB8AC3E}">
        <p14:creationId xmlns:p14="http://schemas.microsoft.com/office/powerpoint/2010/main" val="2627460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latin typeface="Calibri" charset="0"/>
            </a:endParaRPr>
          </a:p>
          <a:p>
            <a:endParaRPr lang="en-CA" dirty="0">
              <a:latin typeface="Calibri" charset="0"/>
            </a:endParaRPr>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5</a:t>
            </a:fld>
            <a:endParaRPr lang="en-US" dirty="0"/>
          </a:p>
        </p:txBody>
      </p:sp>
    </p:spTree>
    <p:extLst>
      <p:ext uri="{BB962C8B-B14F-4D97-AF65-F5344CB8AC3E}">
        <p14:creationId xmlns:p14="http://schemas.microsoft.com/office/powerpoint/2010/main" val="3742059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41</a:t>
            </a:fld>
            <a:endParaRPr lang="en-US" dirty="0"/>
          </a:p>
        </p:txBody>
      </p:sp>
    </p:spTree>
    <p:extLst>
      <p:ext uri="{BB962C8B-B14F-4D97-AF65-F5344CB8AC3E}">
        <p14:creationId xmlns:p14="http://schemas.microsoft.com/office/powerpoint/2010/main" val="20700957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latin typeface="Calibri" charset="0"/>
            </a:endParaRPr>
          </a:p>
          <a:p>
            <a:endParaRPr lang="en-CA" dirty="0">
              <a:latin typeface="Calibri" charset="0"/>
            </a:endParaRPr>
          </a:p>
          <a:p>
            <a:endParaRPr lang="en-CA" dirty="0">
              <a:latin typeface="Calibri" charset="0"/>
            </a:endParaRPr>
          </a:p>
          <a:p>
            <a:endParaRPr lang="en-CA" dirty="0">
              <a:latin typeface="Calibri" charset="0"/>
            </a:endParaRPr>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42</a:t>
            </a:fld>
            <a:endParaRPr lang="en-US" dirty="0"/>
          </a:p>
        </p:txBody>
      </p:sp>
    </p:spTree>
    <p:extLst>
      <p:ext uri="{BB962C8B-B14F-4D97-AF65-F5344CB8AC3E}">
        <p14:creationId xmlns:p14="http://schemas.microsoft.com/office/powerpoint/2010/main" val="2259697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Differentiators</a:t>
            </a:r>
          </a:p>
          <a:p>
            <a:pPr marL="171450" indent="-171450">
              <a:buFontTx/>
              <a:buChar char="-"/>
            </a:pPr>
            <a:r>
              <a:rPr lang="en-US" dirty="0"/>
              <a:t>Strengths</a:t>
            </a:r>
          </a:p>
          <a:p>
            <a:pPr marL="171450" indent="-171450">
              <a:buFontTx/>
              <a:buChar char="-"/>
            </a:pPr>
            <a:r>
              <a:rPr lang="en-US" dirty="0"/>
              <a:t>Areas of growth</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D7E310B-47D5-4DAD-B910-F341D6B20889}" type="slidenum">
              <a:rPr lang="en-US" smtClean="0"/>
              <a:t>43</a:t>
            </a:fld>
            <a:endParaRPr lang="en-US" dirty="0"/>
          </a:p>
        </p:txBody>
      </p:sp>
    </p:spTree>
    <p:extLst>
      <p:ext uri="{BB962C8B-B14F-4D97-AF65-F5344CB8AC3E}">
        <p14:creationId xmlns:p14="http://schemas.microsoft.com/office/powerpoint/2010/main" val="183533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D7E310B-47D5-4DAD-B910-F341D6B20889}" type="slidenum">
              <a:rPr lang="en-US" smtClean="0"/>
              <a:t>44</a:t>
            </a:fld>
            <a:endParaRPr lang="en-US" dirty="0"/>
          </a:p>
        </p:txBody>
      </p:sp>
    </p:spTree>
    <p:extLst>
      <p:ext uri="{BB962C8B-B14F-4D97-AF65-F5344CB8AC3E}">
        <p14:creationId xmlns:p14="http://schemas.microsoft.com/office/powerpoint/2010/main" val="2979849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D7E310B-47D5-4DAD-B910-F341D6B20889}" type="slidenum">
              <a:rPr lang="en-US" smtClean="0"/>
              <a:t>45</a:t>
            </a:fld>
            <a:endParaRPr lang="en-US" dirty="0"/>
          </a:p>
        </p:txBody>
      </p:sp>
    </p:spTree>
    <p:extLst>
      <p:ext uri="{BB962C8B-B14F-4D97-AF65-F5344CB8AC3E}">
        <p14:creationId xmlns:p14="http://schemas.microsoft.com/office/powerpoint/2010/main" val="6189951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D7E310B-47D5-4DAD-B910-F341D6B20889}" type="slidenum">
              <a:rPr lang="en-US" smtClean="0"/>
              <a:t>46</a:t>
            </a:fld>
            <a:endParaRPr lang="en-US" dirty="0"/>
          </a:p>
        </p:txBody>
      </p:sp>
    </p:spTree>
    <p:extLst>
      <p:ext uri="{BB962C8B-B14F-4D97-AF65-F5344CB8AC3E}">
        <p14:creationId xmlns:p14="http://schemas.microsoft.com/office/powerpoint/2010/main" val="17879452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D7E310B-47D5-4DAD-B910-F341D6B20889}" type="slidenum">
              <a:rPr lang="en-US" smtClean="0"/>
              <a:t>47</a:t>
            </a:fld>
            <a:endParaRPr lang="en-US" dirty="0"/>
          </a:p>
        </p:txBody>
      </p:sp>
    </p:spTree>
    <p:extLst>
      <p:ext uri="{BB962C8B-B14F-4D97-AF65-F5344CB8AC3E}">
        <p14:creationId xmlns:p14="http://schemas.microsoft.com/office/powerpoint/2010/main" val="1014442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D7E310B-47D5-4DAD-B910-F341D6B20889}" type="slidenum">
              <a:rPr lang="en-US" smtClean="0"/>
              <a:t>48</a:t>
            </a:fld>
            <a:endParaRPr lang="en-US" dirty="0"/>
          </a:p>
        </p:txBody>
      </p:sp>
    </p:spTree>
    <p:extLst>
      <p:ext uri="{BB962C8B-B14F-4D97-AF65-F5344CB8AC3E}">
        <p14:creationId xmlns:p14="http://schemas.microsoft.com/office/powerpoint/2010/main" val="3005991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sz="1200" dirty="0">
                <a:solidFill>
                  <a:schemeClr val="tx1">
                    <a:lumMod val="75000"/>
                    <a:lumOff val="25000"/>
                  </a:schemeClr>
                </a:solidFill>
              </a:rPr>
              <a:t>What worked this year?</a:t>
            </a:r>
          </a:p>
          <a:p>
            <a:pPr>
              <a:buFont typeface="Wingdings" panose="05000000000000000000" pitchFamily="2" charset="2"/>
              <a:buChar char="§"/>
            </a:pPr>
            <a:r>
              <a:rPr lang="en-US" sz="1200" dirty="0">
                <a:solidFill>
                  <a:schemeClr val="tx1">
                    <a:lumMod val="75000"/>
                    <a:lumOff val="25000"/>
                  </a:schemeClr>
                </a:solidFill>
              </a:rPr>
              <a:t> Did a certain approach work better than others?</a:t>
            </a:r>
          </a:p>
          <a:p>
            <a:pPr>
              <a:buFont typeface="Wingdings" panose="05000000000000000000" pitchFamily="2" charset="2"/>
              <a:buChar char="§"/>
            </a:pPr>
            <a:r>
              <a:rPr lang="en-US" sz="1200" dirty="0">
                <a:solidFill>
                  <a:schemeClr val="tx1">
                    <a:lumMod val="75000"/>
                    <a:lumOff val="25000"/>
                  </a:schemeClr>
                </a:solidFill>
              </a:rPr>
              <a:t> Are donors giving to a certain program? Why? </a:t>
            </a:r>
          </a:p>
          <a:p>
            <a:pPr>
              <a:buFont typeface="Wingdings" panose="05000000000000000000" pitchFamily="2" charset="2"/>
              <a:buChar char="§"/>
            </a:pPr>
            <a:r>
              <a:rPr lang="en-US" sz="1200" dirty="0">
                <a:solidFill>
                  <a:schemeClr val="tx1">
                    <a:lumMod val="75000"/>
                    <a:lumOff val="25000"/>
                  </a:schemeClr>
                </a:solidFill>
              </a:rPr>
              <a:t> How will you modify your approach next year? </a:t>
            </a:r>
          </a:p>
          <a:p>
            <a:pPr>
              <a:buFont typeface="Wingdings" panose="05000000000000000000" pitchFamily="2" charset="2"/>
              <a:buChar char="§"/>
            </a:pPr>
            <a:r>
              <a:rPr lang="en-US" sz="1200" dirty="0">
                <a:solidFill>
                  <a:schemeClr val="tx1">
                    <a:lumMod val="75000"/>
                    <a:lumOff val="25000"/>
                  </a:schemeClr>
                </a:solidFill>
              </a:rPr>
              <a:t> What will you do the same or differently?</a:t>
            </a:r>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49</a:t>
            </a:fld>
            <a:endParaRPr lang="en-US" dirty="0"/>
          </a:p>
        </p:txBody>
      </p:sp>
    </p:spTree>
    <p:extLst>
      <p:ext uri="{BB962C8B-B14F-4D97-AF65-F5344CB8AC3E}">
        <p14:creationId xmlns:p14="http://schemas.microsoft.com/office/powerpoint/2010/main" val="27556188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E310B-47D5-4DAD-B910-F341D6B20889}" type="slidenum">
              <a:rPr lang="en-US" smtClean="0"/>
              <a:t>50</a:t>
            </a:fld>
            <a:endParaRPr lang="en-US" dirty="0"/>
          </a:p>
        </p:txBody>
      </p:sp>
    </p:spTree>
    <p:extLst>
      <p:ext uri="{BB962C8B-B14F-4D97-AF65-F5344CB8AC3E}">
        <p14:creationId xmlns:p14="http://schemas.microsoft.com/office/powerpoint/2010/main" val="1281726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do you think of this one?</a:t>
            </a:r>
          </a:p>
        </p:txBody>
      </p:sp>
      <p:sp>
        <p:nvSpPr>
          <p:cNvPr id="4" name="Slide Number Placeholder 3"/>
          <p:cNvSpPr>
            <a:spLocks noGrp="1"/>
          </p:cNvSpPr>
          <p:nvPr>
            <p:ph type="sldNum" sz="quarter" idx="5"/>
          </p:nvPr>
        </p:nvSpPr>
        <p:spPr/>
        <p:txBody>
          <a:bodyPr/>
          <a:lstStyle/>
          <a:p>
            <a:fld id="{BD7E310B-47D5-4DAD-B910-F341D6B20889}" type="slidenum">
              <a:rPr lang="en-US" smtClean="0"/>
              <a:t>6</a:t>
            </a:fld>
            <a:endParaRPr lang="en-US" dirty="0"/>
          </a:p>
        </p:txBody>
      </p:sp>
    </p:spTree>
    <p:extLst>
      <p:ext uri="{BB962C8B-B14F-4D97-AF65-F5344CB8AC3E}">
        <p14:creationId xmlns:p14="http://schemas.microsoft.com/office/powerpoint/2010/main" val="11780348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E310B-47D5-4DAD-B910-F341D6B20889}" type="slidenum">
              <a:rPr lang="en-US" smtClean="0"/>
              <a:t>51</a:t>
            </a:fld>
            <a:endParaRPr lang="en-US" dirty="0"/>
          </a:p>
        </p:txBody>
      </p:sp>
    </p:spTree>
    <p:extLst>
      <p:ext uri="{BB962C8B-B14F-4D97-AF65-F5344CB8AC3E}">
        <p14:creationId xmlns:p14="http://schemas.microsoft.com/office/powerpoint/2010/main" val="33619399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52</a:t>
            </a:fld>
            <a:endParaRPr lang="en-US" dirty="0"/>
          </a:p>
        </p:txBody>
      </p:sp>
    </p:spTree>
    <p:extLst>
      <p:ext uri="{BB962C8B-B14F-4D97-AF65-F5344CB8AC3E}">
        <p14:creationId xmlns:p14="http://schemas.microsoft.com/office/powerpoint/2010/main" val="31258693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53</a:t>
            </a:fld>
            <a:endParaRPr lang="en-US" dirty="0"/>
          </a:p>
        </p:txBody>
      </p:sp>
    </p:spTree>
    <p:extLst>
      <p:ext uri="{BB962C8B-B14F-4D97-AF65-F5344CB8AC3E}">
        <p14:creationId xmlns:p14="http://schemas.microsoft.com/office/powerpoint/2010/main" val="688781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do you think of this one?</a:t>
            </a:r>
          </a:p>
        </p:txBody>
      </p:sp>
      <p:sp>
        <p:nvSpPr>
          <p:cNvPr id="4" name="Slide Number Placeholder 3"/>
          <p:cNvSpPr>
            <a:spLocks noGrp="1"/>
          </p:cNvSpPr>
          <p:nvPr>
            <p:ph type="sldNum" sz="quarter" idx="5"/>
          </p:nvPr>
        </p:nvSpPr>
        <p:spPr/>
        <p:txBody>
          <a:bodyPr/>
          <a:lstStyle/>
          <a:p>
            <a:fld id="{BD7E310B-47D5-4DAD-B910-F341D6B20889}" type="slidenum">
              <a:rPr lang="en-US" smtClean="0"/>
              <a:t>7</a:t>
            </a:fld>
            <a:endParaRPr lang="en-US" dirty="0"/>
          </a:p>
        </p:txBody>
      </p:sp>
    </p:spTree>
    <p:extLst>
      <p:ext uri="{BB962C8B-B14F-4D97-AF65-F5344CB8AC3E}">
        <p14:creationId xmlns:p14="http://schemas.microsoft.com/office/powerpoint/2010/main" val="2521818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latin typeface="Calibri" charset="0"/>
            </a:endParaRPr>
          </a:p>
          <a:p>
            <a:endParaRPr lang="en-CA" dirty="0">
              <a:latin typeface="Calibri" charset="0"/>
            </a:endParaRPr>
          </a:p>
          <a:p>
            <a:endParaRPr lang="en-CA" dirty="0">
              <a:latin typeface="Calibri" charset="0"/>
            </a:endParaRPr>
          </a:p>
          <a:p>
            <a:endParaRPr lang="en-CA" dirty="0">
              <a:latin typeface="Calibri" charset="0"/>
            </a:endParaRPr>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8</a:t>
            </a:fld>
            <a:endParaRPr lang="en-US" dirty="0"/>
          </a:p>
        </p:txBody>
      </p:sp>
    </p:spTree>
    <p:extLst>
      <p:ext uri="{BB962C8B-B14F-4D97-AF65-F5344CB8AC3E}">
        <p14:creationId xmlns:p14="http://schemas.microsoft.com/office/powerpoint/2010/main" val="3693347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latin typeface="Calibri" charset="0"/>
            </a:endParaRPr>
          </a:p>
          <a:p>
            <a:endParaRPr lang="en-CA" dirty="0">
              <a:latin typeface="Calibri" charset="0"/>
            </a:endParaRPr>
          </a:p>
          <a:p>
            <a:endParaRPr lang="en-CA" dirty="0">
              <a:latin typeface="Calibri" charset="0"/>
            </a:endParaRPr>
          </a:p>
          <a:p>
            <a:endParaRPr lang="en-CA" dirty="0">
              <a:latin typeface="Calibri" charset="0"/>
            </a:endParaRPr>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9</a:t>
            </a:fld>
            <a:endParaRPr lang="en-US" dirty="0"/>
          </a:p>
        </p:txBody>
      </p:sp>
    </p:spTree>
    <p:extLst>
      <p:ext uri="{BB962C8B-B14F-4D97-AF65-F5344CB8AC3E}">
        <p14:creationId xmlns:p14="http://schemas.microsoft.com/office/powerpoint/2010/main" val="3357778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latin typeface="Calibri" charset="0"/>
            </a:endParaRPr>
          </a:p>
          <a:p>
            <a:endParaRPr lang="en-CA" dirty="0">
              <a:latin typeface="Calibri" charset="0"/>
            </a:endParaRPr>
          </a:p>
          <a:p>
            <a:endParaRPr lang="en-CA" dirty="0">
              <a:latin typeface="Calibri" charset="0"/>
            </a:endParaRPr>
          </a:p>
          <a:p>
            <a:endParaRPr lang="en-CA" dirty="0">
              <a:latin typeface="Calibri" charset="0"/>
            </a:endParaRPr>
          </a:p>
          <a:p>
            <a:endParaRPr lang="en-US" dirty="0"/>
          </a:p>
        </p:txBody>
      </p:sp>
      <p:sp>
        <p:nvSpPr>
          <p:cNvPr id="4" name="Slide Number Placeholder 3"/>
          <p:cNvSpPr>
            <a:spLocks noGrp="1"/>
          </p:cNvSpPr>
          <p:nvPr>
            <p:ph type="sldNum" sz="quarter" idx="5"/>
          </p:nvPr>
        </p:nvSpPr>
        <p:spPr/>
        <p:txBody>
          <a:bodyPr/>
          <a:lstStyle/>
          <a:p>
            <a:fld id="{BD7E310B-47D5-4DAD-B910-F341D6B20889}" type="slidenum">
              <a:rPr lang="en-US" smtClean="0"/>
              <a:t>10</a:t>
            </a:fld>
            <a:endParaRPr lang="en-US" dirty="0"/>
          </a:p>
        </p:txBody>
      </p:sp>
    </p:spTree>
    <p:extLst>
      <p:ext uri="{BB962C8B-B14F-4D97-AF65-F5344CB8AC3E}">
        <p14:creationId xmlns:p14="http://schemas.microsoft.com/office/powerpoint/2010/main" val="1709599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solidFill>
                <a:latin typeface="Franklin Gothic Book" panose="020B0503020102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1"/>
                </a:solidFill>
                <a:latin typeface="Franklin Gothic Book" panose="020B05030201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solidFill>
                  <a:schemeClr val="tx1">
                    <a:lumMod val="50000"/>
                    <a:lumOff val="50000"/>
                  </a:schemeClr>
                </a:solidFill>
              </a:defRPr>
            </a:lvl1pPr>
          </a:lstStyle>
          <a:p>
            <a:fld id="{8A915127-4F0C-4A8D-8722-C4F8B090C6CD}"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D6D315-3AF3-41D2-B97F-62AB02E228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9153" y="6459786"/>
            <a:ext cx="1272382" cy="35785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DC7EA93-B72C-4720-989A-4DB8B3409A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718" y="40356"/>
            <a:ext cx="7143750" cy="1028700"/>
          </a:xfrm>
          <a:prstGeom prst="rect">
            <a:avLst/>
          </a:prstGeom>
        </p:spPr>
      </p:pic>
    </p:spTree>
    <p:extLst>
      <p:ext uri="{BB962C8B-B14F-4D97-AF65-F5344CB8AC3E}">
        <p14:creationId xmlns:p14="http://schemas.microsoft.com/office/powerpoint/2010/main" val="393471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8A915127-4F0C-4A8D-8722-C4F8B090C6CD}" type="slidenum">
              <a:rPr lang="en-US" smtClean="0"/>
              <a:t>‹#›</a:t>
            </a:fld>
            <a:endParaRPr lang="en-US" dirty="0"/>
          </a:p>
        </p:txBody>
      </p:sp>
    </p:spTree>
    <p:extLst>
      <p:ext uri="{BB962C8B-B14F-4D97-AF65-F5344CB8AC3E}">
        <p14:creationId xmlns:p14="http://schemas.microsoft.com/office/powerpoint/2010/main" val="2122546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8A915127-4F0C-4A8D-8722-C4F8B090C6CD}" type="slidenum">
              <a:rPr lang="en-US" smtClean="0"/>
              <a:t>‹#›</a:t>
            </a:fld>
            <a:endParaRPr lang="en-US" dirty="0"/>
          </a:p>
        </p:txBody>
      </p:sp>
    </p:spTree>
    <p:extLst>
      <p:ext uri="{BB962C8B-B14F-4D97-AF65-F5344CB8AC3E}">
        <p14:creationId xmlns:p14="http://schemas.microsoft.com/office/powerpoint/2010/main" val="1507609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D5B15-0ABD-4349-9C29-A4FCB48C230D}"/>
              </a:ext>
            </a:extLst>
          </p:cNvPr>
          <p:cNvSpPr>
            <a:spLocks noGrp="1"/>
          </p:cNvSpPr>
          <p:nvPr>
            <p:ph type="sldNum" sz="quarter" idx="10"/>
          </p:nvPr>
        </p:nvSpPr>
        <p:spPr/>
        <p:txBody>
          <a:bodyPr/>
          <a:lstStyle/>
          <a:p>
            <a:fld id="{8A915127-4F0C-4A8D-8722-C4F8B090C6CD}" type="slidenum">
              <a:rPr lang="en-US" smtClean="0"/>
              <a:pPr/>
              <a:t>‹#›</a:t>
            </a:fld>
            <a:endParaRPr lang="en-US" dirty="0"/>
          </a:p>
        </p:txBody>
      </p:sp>
    </p:spTree>
    <p:extLst>
      <p:ext uri="{BB962C8B-B14F-4D97-AF65-F5344CB8AC3E}">
        <p14:creationId xmlns:p14="http://schemas.microsoft.com/office/powerpoint/2010/main" val="1204991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ssion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8E22D1-1E03-B54D-BB74-94F84E0C4E4B}"/>
              </a:ext>
            </a:extLst>
          </p:cNvPr>
          <p:cNvSpPr txBox="1">
            <a:spLocks/>
          </p:cNvSpPr>
          <p:nvPr userDrawn="1"/>
        </p:nvSpPr>
        <p:spPr>
          <a:xfrm>
            <a:off x="442913" y="5562600"/>
            <a:ext cx="8229600" cy="685800"/>
          </a:xfrm>
          <a:prstGeom prst="rect">
            <a:avLst/>
          </a:prstGeom>
        </p:spPr>
        <p:txBody>
          <a:bodyPr anchor="ctr">
            <a:normAutofit/>
          </a:bodyPr>
          <a:lstStyle>
            <a:lvl1pPr algn="ctr" defTabSz="914400" rtl="0" eaLnBrk="1" latinLnBrk="0" hangingPunct="1">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defRPr/>
            </a:pPr>
            <a:endParaRPr lang="en-US" sz="2800" i="1" dirty="0"/>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7200" y="2362200"/>
            <a:ext cx="8229600" cy="228370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0"/>
          </p:nvPr>
        </p:nvSpPr>
        <p:spPr>
          <a:xfrm>
            <a:off x="442913" y="1600200"/>
            <a:ext cx="8229600" cy="609600"/>
          </a:xfrm>
        </p:spPr>
        <p:txBody>
          <a:bodyPr>
            <a:normAutofit/>
          </a:bodyPr>
          <a:lstStyle>
            <a:lvl1pPr marL="0" indent="0">
              <a:buNone/>
              <a:defRPr lang="en-US" sz="2800" i="1" dirty="0">
                <a:solidFill>
                  <a:schemeClr val="accent1"/>
                </a:solidFill>
              </a:defRPr>
            </a:lvl1pPr>
          </a:lstStyle>
          <a:p>
            <a:pPr lvl="0"/>
            <a:r>
              <a:rPr lang="en-US"/>
              <a:t>Click to edit Master text styles</a:t>
            </a:r>
          </a:p>
        </p:txBody>
      </p:sp>
      <p:sp>
        <p:nvSpPr>
          <p:cNvPr id="4" name="Slide Number Placeholder 3">
            <a:extLst>
              <a:ext uri="{FF2B5EF4-FFF2-40B4-BE49-F238E27FC236}">
                <a16:creationId xmlns:a16="http://schemas.microsoft.com/office/drawing/2014/main" id="{5D5A8DB4-7817-744F-A06A-A17EC414CCFA}"/>
              </a:ext>
            </a:extLst>
          </p:cNvPr>
          <p:cNvSpPr>
            <a:spLocks noGrp="1"/>
          </p:cNvSpPr>
          <p:nvPr>
            <p:ph type="sldNum" sz="quarter" idx="11"/>
          </p:nvPr>
        </p:nvSpPr>
        <p:spPr/>
        <p:txBody>
          <a:bodyPr/>
          <a:lstStyle/>
          <a:p>
            <a:fld id="{8A915127-4F0C-4A8D-8722-C4F8B090C6CD}" type="slidenum">
              <a:rPr lang="en-US" smtClean="0"/>
              <a:pPr/>
              <a:t>‹#›</a:t>
            </a:fld>
            <a:endParaRPr lang="en-US" dirty="0"/>
          </a:p>
        </p:txBody>
      </p:sp>
    </p:spTree>
    <p:extLst>
      <p:ext uri="{BB962C8B-B14F-4D97-AF65-F5344CB8AC3E}">
        <p14:creationId xmlns:p14="http://schemas.microsoft.com/office/powerpoint/2010/main" val="4168376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io Slide">
    <p:spTree>
      <p:nvGrpSpPr>
        <p:cNvPr id="1" name=""/>
        <p:cNvGrpSpPr/>
        <p:nvPr/>
      </p:nvGrpSpPr>
      <p:grpSpPr>
        <a:xfrm>
          <a:off x="0" y="0"/>
          <a:ext cx="0" cy="0"/>
          <a:chOff x="0" y="0"/>
          <a:chExt cx="0" cy="0"/>
        </a:xfrm>
      </p:grpSpPr>
      <p:pic>
        <p:nvPicPr>
          <p:cNvPr id="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4963" y="293688"/>
            <a:ext cx="2808287"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4963" y="333375"/>
            <a:ext cx="8405812"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96DA73D-ABAE-4656-970B-1C0F8B92DE9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9153" y="6459786"/>
            <a:ext cx="1272382" cy="357858"/>
          </a:xfrm>
          <a:prstGeom prst="rect">
            <a:avLst/>
          </a:prstGeom>
        </p:spPr>
      </p:pic>
      <p:sp>
        <p:nvSpPr>
          <p:cNvPr id="8" name="Slide Number Placeholder 3">
            <a:extLst>
              <a:ext uri="{FF2B5EF4-FFF2-40B4-BE49-F238E27FC236}">
                <a16:creationId xmlns:a16="http://schemas.microsoft.com/office/drawing/2014/main" id="{C4254254-DDE5-4FE1-A44A-A3269BF1B2F6}"/>
              </a:ext>
            </a:extLst>
          </p:cNvPr>
          <p:cNvSpPr>
            <a:spLocks noGrp="1"/>
          </p:cNvSpPr>
          <p:nvPr>
            <p:ph type="sldNum" sz="quarter" idx="11"/>
          </p:nvPr>
        </p:nvSpPr>
        <p:spPr>
          <a:xfrm>
            <a:off x="7425344" y="6459786"/>
            <a:ext cx="984019" cy="365125"/>
          </a:xfrm>
        </p:spPr>
        <p:txBody>
          <a:bodyPr/>
          <a:lstStyle/>
          <a:p>
            <a:fld id="{8A915127-4F0C-4A8D-8722-C4F8B090C6CD}" type="slidenum">
              <a:rPr lang="en-US" smtClean="0"/>
              <a:pPr/>
              <a:t>‹#›</a:t>
            </a:fld>
            <a:endParaRPr lang="en-US" dirty="0"/>
          </a:p>
        </p:txBody>
      </p:sp>
    </p:spTree>
    <p:extLst>
      <p:ext uri="{BB962C8B-B14F-4D97-AF65-F5344CB8AC3E}">
        <p14:creationId xmlns:p14="http://schemas.microsoft.com/office/powerpoint/2010/main" val="489864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8A915127-4F0C-4A8D-8722-C4F8B090C6CD}" type="slidenum">
              <a:rPr lang="en-US" smtClean="0"/>
              <a:t>‹#›</a:t>
            </a:fld>
            <a:endParaRPr lang="en-US" dirty="0"/>
          </a:p>
        </p:txBody>
      </p:sp>
    </p:spTree>
    <p:extLst>
      <p:ext uri="{BB962C8B-B14F-4D97-AF65-F5344CB8AC3E}">
        <p14:creationId xmlns:p14="http://schemas.microsoft.com/office/powerpoint/2010/main" val="3828151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1"/>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8A915127-4F0C-4A8D-8722-C4F8B090C6CD}"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196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lvl1pPr>
              <a:defRPr>
                <a:solidFill>
                  <a:schemeClr val="tx1"/>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822960" y="1845734"/>
            <a:ext cx="3703320" cy="4023360"/>
          </a:xfrm>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845735"/>
            <a:ext cx="3703320" cy="4023360"/>
          </a:xfrm>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8A915127-4F0C-4A8D-8722-C4F8B090C6CD}" type="slidenum">
              <a:rPr lang="en-US" smtClean="0"/>
              <a:t>‹#›</a:t>
            </a:fld>
            <a:endParaRPr lang="en-US" dirty="0"/>
          </a:p>
        </p:txBody>
      </p:sp>
    </p:spTree>
    <p:extLst>
      <p:ext uri="{BB962C8B-B14F-4D97-AF65-F5344CB8AC3E}">
        <p14:creationId xmlns:p14="http://schemas.microsoft.com/office/powerpoint/2010/main" val="3081199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8A915127-4F0C-4A8D-8722-C4F8B090C6CD}" type="slidenum">
              <a:rPr lang="en-US" smtClean="0"/>
              <a:t>‹#›</a:t>
            </a:fld>
            <a:endParaRPr lang="en-US" dirty="0"/>
          </a:p>
        </p:txBody>
      </p:sp>
    </p:spTree>
    <p:extLst>
      <p:ext uri="{BB962C8B-B14F-4D97-AF65-F5344CB8AC3E}">
        <p14:creationId xmlns:p14="http://schemas.microsoft.com/office/powerpoint/2010/main" val="3132039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7425344" y="6459786"/>
            <a:ext cx="984019" cy="365125"/>
          </a:xfrm>
          <a:prstGeom prst="rect">
            <a:avLst/>
          </a:prstGeom>
        </p:spPr>
        <p:txBody>
          <a:bodyPr/>
          <a:lstStyle/>
          <a:p>
            <a:fld id="{8A915127-4F0C-4A8D-8722-C4F8B090C6CD}" type="slidenum">
              <a:rPr lang="en-US" smtClean="0"/>
              <a:t>‹#›</a:t>
            </a:fld>
            <a:endParaRPr lang="en-US" dirty="0"/>
          </a:p>
        </p:txBody>
      </p:sp>
    </p:spTree>
    <p:extLst>
      <p:ext uri="{BB962C8B-B14F-4D97-AF65-F5344CB8AC3E}">
        <p14:creationId xmlns:p14="http://schemas.microsoft.com/office/powerpoint/2010/main" val="3846619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8A915127-4F0C-4A8D-8722-C4F8B090C6CD}" type="slidenum">
              <a:rPr lang="en-US" smtClean="0"/>
              <a:t>‹#›</a:t>
            </a:fld>
            <a:endParaRPr lang="en-US" dirty="0"/>
          </a:p>
        </p:txBody>
      </p:sp>
      <p:pic>
        <p:nvPicPr>
          <p:cNvPr id="10" name="Picture 9">
            <a:extLst>
              <a:ext uri="{FF2B5EF4-FFF2-40B4-BE49-F238E27FC236}">
                <a16:creationId xmlns:a16="http://schemas.microsoft.com/office/drawing/2014/main" id="{9EFBAC3C-9791-4ED9-BA9D-EF97258428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9153" y="6459786"/>
            <a:ext cx="1272382" cy="357858"/>
          </a:xfrm>
          <a:prstGeom prst="rect">
            <a:avLst/>
          </a:prstGeom>
        </p:spPr>
      </p:pic>
    </p:spTree>
    <p:extLst>
      <p:ext uri="{BB962C8B-B14F-4D97-AF65-F5344CB8AC3E}">
        <p14:creationId xmlns:p14="http://schemas.microsoft.com/office/powerpoint/2010/main" val="28027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7312"/>
            <a:ext cx="3038093" cy="684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8A915127-4F0C-4A8D-8722-C4F8B090C6CD}" type="slidenum">
              <a:rPr lang="en-US" smtClean="0"/>
              <a:t>‹#›</a:t>
            </a:fld>
            <a:endParaRPr lang="en-US" dirty="0"/>
          </a:p>
        </p:txBody>
      </p:sp>
      <p:pic>
        <p:nvPicPr>
          <p:cNvPr id="10" name="Picture 9">
            <a:extLst>
              <a:ext uri="{FF2B5EF4-FFF2-40B4-BE49-F238E27FC236}">
                <a16:creationId xmlns:a16="http://schemas.microsoft.com/office/drawing/2014/main" id="{B86D5149-DF94-46F2-8A38-059335886A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9153" y="6459786"/>
            <a:ext cx="1272382" cy="357858"/>
          </a:xfrm>
          <a:prstGeom prst="rect">
            <a:avLst/>
          </a:prstGeom>
        </p:spPr>
      </p:pic>
    </p:spTree>
    <p:extLst>
      <p:ext uri="{BB962C8B-B14F-4D97-AF65-F5344CB8AC3E}">
        <p14:creationId xmlns:p14="http://schemas.microsoft.com/office/powerpoint/2010/main" val="2068022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8A915127-4F0C-4A8D-8722-C4F8B090C6CD}" type="slidenum">
              <a:rPr lang="en-US" smtClean="0"/>
              <a:t>‹#›</a:t>
            </a:fld>
            <a:endParaRPr lang="en-US" dirty="0"/>
          </a:p>
        </p:txBody>
      </p:sp>
      <p:sp>
        <p:nvSpPr>
          <p:cNvPr id="10" name="Rectangle 9">
            <a:extLst>
              <a:ext uri="{FF2B5EF4-FFF2-40B4-BE49-F238E27FC236}">
                <a16:creationId xmlns:a16="http://schemas.microsoft.com/office/drawing/2014/main" id="{02C99455-1779-5840-98D5-D747315D63EF}"/>
              </a:ext>
            </a:extLst>
          </p:cNvPr>
          <p:cNvSpPr/>
          <p:nvPr userDrawn="1"/>
        </p:nvSpPr>
        <p:spPr>
          <a:xfrm>
            <a:off x="5725297" y="6515389"/>
            <a:ext cx="2573257" cy="253916"/>
          </a:xfrm>
          <a:prstGeom prst="rect">
            <a:avLst/>
          </a:prstGeom>
        </p:spPr>
        <p:txBody>
          <a:bodyPr wrap="square">
            <a:spAutoFit/>
          </a:bodyPr>
          <a:lstStyle/>
          <a:p>
            <a:pPr algn="ctr"/>
            <a:r>
              <a:rPr lang="en-US" sz="1050" dirty="0">
                <a:solidFill>
                  <a:schemeClr val="tx1">
                    <a:lumMod val="65000"/>
                    <a:lumOff val="35000"/>
                  </a:schemeClr>
                </a:solidFill>
              </a:rPr>
              <a:t>© Howard Consulting and RBW Strategy|</a:t>
            </a:r>
          </a:p>
        </p:txBody>
      </p:sp>
    </p:spTree>
    <p:extLst>
      <p:ext uri="{BB962C8B-B14F-4D97-AF65-F5344CB8AC3E}">
        <p14:creationId xmlns:p14="http://schemas.microsoft.com/office/powerpoint/2010/main" val="107996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8A915127-4F0C-4A8D-8722-C4F8B090C6CD}" type="slidenum">
              <a:rPr lang="en-US" smtClean="0"/>
              <a:pPr/>
              <a:t>‹#›</a:t>
            </a:fld>
            <a:endParaRPr lang="en-US" dirty="0"/>
          </a:p>
        </p:txBody>
      </p:sp>
      <p:pic>
        <p:nvPicPr>
          <p:cNvPr id="10" name="Picture 9">
            <a:extLst>
              <a:ext uri="{FF2B5EF4-FFF2-40B4-BE49-F238E27FC236}">
                <a16:creationId xmlns:a16="http://schemas.microsoft.com/office/drawing/2014/main" id="{4738311B-5559-4E6A-923C-743DCB2FCE3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789153" y="6459786"/>
            <a:ext cx="1272382" cy="357858"/>
          </a:xfrm>
          <a:prstGeom prst="rect">
            <a:avLst/>
          </a:prstGeom>
        </p:spPr>
      </p:pic>
    </p:spTree>
    <p:extLst>
      <p:ext uri="{BB962C8B-B14F-4D97-AF65-F5344CB8AC3E}">
        <p14:creationId xmlns:p14="http://schemas.microsoft.com/office/powerpoint/2010/main" val="70829869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55" r:id="rId12"/>
    <p:sldLayoutId id="2147483757" r:id="rId13"/>
    <p:sldLayoutId id="2147483758" r:id="rId14"/>
  </p:sldLayoutIdLst>
  <p:hf hdr="0" ftr="0" dt="0"/>
  <p:txStyles>
    <p:title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65000"/>
              <a:lumOff val="3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65000"/>
              <a:lumOff val="3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boardsource.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whatgivesphilanthropy.com/" TargetMode="External"/><Relationship Id="rId5" Type="http://schemas.openxmlformats.org/officeDocument/2006/relationships/hyperlink" Target="http://betterfundraising.com/" TargetMode="External"/><Relationship Id="rId4" Type="http://schemas.openxmlformats.org/officeDocument/2006/relationships/hyperlink" Target="https://www.gailperry.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rachel@rbwstrategy.com"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www.rbwstrategy.com/" TargetMode="External"/><Relationship Id="rId5" Type="http://schemas.openxmlformats.org/officeDocument/2006/relationships/hyperlink" Target="mailto:@rbwstrategy" TargetMode="External"/><Relationship Id="rId4" Type="http://schemas.openxmlformats.org/officeDocument/2006/relationships/hyperlink" Target="http://www.linkedin.com/in/rabwerner"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causevox.com/blog/donor-engagement-cycle-inspire-learn-engage-ask-thank-show-impac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5038" y="1181362"/>
            <a:ext cx="7543800" cy="3566160"/>
          </a:xfrm>
        </p:spPr>
        <p:txBody>
          <a:bodyPr>
            <a:noAutofit/>
          </a:bodyPr>
          <a:lstStyle/>
          <a:p>
            <a:pPr algn="ctr"/>
            <a:r>
              <a:rPr lang="en-US" sz="5400" dirty="0">
                <a:solidFill>
                  <a:schemeClr val="tx1">
                    <a:lumMod val="65000"/>
                    <a:lumOff val="35000"/>
                  </a:schemeClr>
                </a:solidFill>
              </a:rPr>
              <a:t>Funder Engagement Basics for Nonprofit Sustainability</a:t>
            </a:r>
            <a:br>
              <a:rPr lang="en-US" sz="4000" dirty="0">
                <a:solidFill>
                  <a:schemeClr val="tx1">
                    <a:lumMod val="65000"/>
                    <a:lumOff val="35000"/>
                  </a:schemeClr>
                </a:solidFill>
                <a:latin typeface="Franklin Gothic Book" panose="020B0503020102020204" pitchFamily="34" charset="0"/>
              </a:rPr>
            </a:br>
            <a:endParaRPr lang="en-US" sz="4000" dirty="0">
              <a:solidFill>
                <a:schemeClr val="tx1">
                  <a:lumMod val="65000"/>
                  <a:lumOff val="35000"/>
                </a:schemeClr>
              </a:solidFill>
              <a:latin typeface="Franklin Gothic Book" panose="020B0503020102020204" pitchFamily="34" charset="0"/>
            </a:endParaRPr>
          </a:p>
        </p:txBody>
      </p:sp>
      <p:sp>
        <p:nvSpPr>
          <p:cNvPr id="3" name="Subtitle 2"/>
          <p:cNvSpPr>
            <a:spLocks noGrp="1"/>
          </p:cNvSpPr>
          <p:nvPr>
            <p:ph type="subTitle" idx="1"/>
          </p:nvPr>
        </p:nvSpPr>
        <p:spPr/>
        <p:txBody>
          <a:bodyPr/>
          <a:lstStyle/>
          <a:p>
            <a:pPr algn="ctr"/>
            <a:r>
              <a:rPr lang="en-US" dirty="0">
                <a:solidFill>
                  <a:schemeClr val="tx1">
                    <a:lumMod val="65000"/>
                    <a:lumOff val="35000"/>
                  </a:schemeClr>
                </a:solidFill>
                <a:latin typeface="Franklin Gothic Book" panose="020B0503020102020204" pitchFamily="34" charset="0"/>
              </a:rPr>
              <a:t>February 20, 2020</a:t>
            </a:r>
          </a:p>
        </p:txBody>
      </p:sp>
      <p:sp>
        <p:nvSpPr>
          <p:cNvPr id="5" name="Slide Number Placeholder 4">
            <a:extLst>
              <a:ext uri="{FF2B5EF4-FFF2-40B4-BE49-F238E27FC236}">
                <a16:creationId xmlns:a16="http://schemas.microsoft.com/office/drawing/2014/main" id="{776E9E47-F44B-463E-B0C5-B19602908FC4}"/>
              </a:ext>
            </a:extLst>
          </p:cNvPr>
          <p:cNvSpPr>
            <a:spLocks noGrp="1"/>
          </p:cNvSpPr>
          <p:nvPr>
            <p:ph type="sldNum" sz="quarter" idx="12"/>
          </p:nvPr>
        </p:nvSpPr>
        <p:spPr/>
        <p:txBody>
          <a:bodyPr/>
          <a:lstStyle/>
          <a:p>
            <a:fld id="{8A915127-4F0C-4A8D-8722-C4F8B090C6CD}" type="slidenum">
              <a:rPr lang="en-US" smtClean="0"/>
              <a:pPr/>
              <a:t>1</a:t>
            </a:fld>
            <a:endParaRPr lang="en-US" dirty="0"/>
          </a:p>
        </p:txBody>
      </p:sp>
    </p:spTree>
    <p:extLst>
      <p:ext uri="{BB962C8B-B14F-4D97-AF65-F5344CB8AC3E}">
        <p14:creationId xmlns:p14="http://schemas.microsoft.com/office/powerpoint/2010/main" val="2083469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8C58-3E23-DA42-B145-B69FE3DDE2EF}"/>
              </a:ext>
            </a:extLst>
          </p:cNvPr>
          <p:cNvSpPr>
            <a:spLocks noGrp="1"/>
          </p:cNvSpPr>
          <p:nvPr>
            <p:ph type="title"/>
          </p:nvPr>
        </p:nvSpPr>
        <p:spPr>
          <a:xfrm>
            <a:off x="822960" y="286603"/>
            <a:ext cx="7543800" cy="1450757"/>
          </a:xfrm>
        </p:spPr>
        <p:txBody>
          <a:bodyPr>
            <a:normAutofit/>
          </a:bodyPr>
          <a:lstStyle/>
          <a:p>
            <a:r>
              <a:rPr lang="en-US" dirty="0">
                <a:latin typeface="+mj-lt"/>
              </a:rPr>
              <a:t>Funder Engagement Overview</a:t>
            </a:r>
          </a:p>
        </p:txBody>
      </p:sp>
      <p:sp>
        <p:nvSpPr>
          <p:cNvPr id="4" name="Slide Number Placeholder 3">
            <a:extLst>
              <a:ext uri="{FF2B5EF4-FFF2-40B4-BE49-F238E27FC236}">
                <a16:creationId xmlns:a16="http://schemas.microsoft.com/office/drawing/2014/main" id="{2B970F74-3D14-0345-8888-6E7C82B64453}"/>
              </a:ext>
            </a:extLst>
          </p:cNvPr>
          <p:cNvSpPr>
            <a:spLocks noGrp="1"/>
          </p:cNvSpPr>
          <p:nvPr>
            <p:ph type="sldNum" sz="quarter" idx="12"/>
          </p:nvPr>
        </p:nvSpPr>
        <p:spPr>
          <a:xfrm>
            <a:off x="7425343" y="6459785"/>
            <a:ext cx="984019" cy="365125"/>
          </a:xfrm>
        </p:spPr>
        <p:txBody>
          <a:bodyPr>
            <a:normAutofit/>
          </a:bodyPr>
          <a:lstStyle/>
          <a:p>
            <a:pPr>
              <a:spcAft>
                <a:spcPts val="600"/>
              </a:spcAft>
            </a:pPr>
            <a:fld id="{8A915127-4F0C-4A8D-8722-C4F8B090C6CD}" type="slidenum">
              <a:rPr lang="en-US"/>
              <a:pPr>
                <a:spcAft>
                  <a:spcPts val="600"/>
                </a:spcAft>
              </a:pPr>
              <a:t>10</a:t>
            </a:fld>
            <a:endParaRPr lang="en-US"/>
          </a:p>
        </p:txBody>
      </p:sp>
      <p:graphicFrame>
        <p:nvGraphicFramePr>
          <p:cNvPr id="9" name="Diagram 8">
            <a:extLst>
              <a:ext uri="{FF2B5EF4-FFF2-40B4-BE49-F238E27FC236}">
                <a16:creationId xmlns:a16="http://schemas.microsoft.com/office/drawing/2014/main" id="{EF8CFA80-2042-498F-8629-76D0F32C1947}"/>
              </a:ext>
            </a:extLst>
          </p:cNvPr>
          <p:cNvGraphicFramePr/>
          <p:nvPr>
            <p:extLst>
              <p:ext uri="{D42A27DB-BD31-4B8C-83A1-F6EECF244321}">
                <p14:modId xmlns:p14="http://schemas.microsoft.com/office/powerpoint/2010/main" val="3646767610"/>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5410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5F1830-CCEE-4D98-976A-652362FE1DA6}"/>
              </a:ext>
            </a:extLst>
          </p:cNvPr>
          <p:cNvPicPr>
            <a:picLocks noChangeAspect="1"/>
          </p:cNvPicPr>
          <p:nvPr/>
        </p:nvPicPr>
        <p:blipFill rotWithShape="1">
          <a:blip r:embed="rId3"/>
          <a:srcRect t="23399" b="26539"/>
          <a:stretch/>
        </p:blipFill>
        <p:spPr>
          <a:xfrm>
            <a:off x="20" y="10"/>
            <a:ext cx="9143980" cy="6857990"/>
          </a:xfrm>
          <a:prstGeom prst="rect">
            <a:avLst/>
          </a:prstGeom>
        </p:spPr>
      </p:pic>
      <p:sp>
        <p:nvSpPr>
          <p:cNvPr id="2" name="Slide Number Placeholder 1">
            <a:extLst>
              <a:ext uri="{FF2B5EF4-FFF2-40B4-BE49-F238E27FC236}">
                <a16:creationId xmlns:a16="http://schemas.microsoft.com/office/drawing/2014/main" id="{4CAC5A93-F9D9-3947-962F-546BE73BB0F1}"/>
              </a:ext>
            </a:extLst>
          </p:cNvPr>
          <p:cNvSpPr>
            <a:spLocks noGrp="1"/>
          </p:cNvSpPr>
          <p:nvPr>
            <p:ph type="sldNum" sz="quarter" idx="12"/>
          </p:nvPr>
        </p:nvSpPr>
        <p:spPr>
          <a:xfrm>
            <a:off x="7425343" y="6459785"/>
            <a:ext cx="984019" cy="365125"/>
          </a:xfrm>
        </p:spPr>
        <p:txBody>
          <a:bodyPr vert="horz" lIns="91440" tIns="45720" rIns="91440" bIns="45720" rtlCol="0">
            <a:normAutofit/>
          </a:bodyPr>
          <a:lstStyle/>
          <a:p>
            <a:pPr>
              <a:spcAft>
                <a:spcPts val="600"/>
              </a:spcAft>
            </a:pPr>
            <a:fld id="{8A915127-4F0C-4A8D-8722-C4F8B090C6CD}" type="slidenum">
              <a:rPr lang="en-US" smtClean="0">
                <a:solidFill>
                  <a:srgbClr val="FFFFFF"/>
                </a:solidFill>
              </a:rPr>
              <a:pPr>
                <a:spcAft>
                  <a:spcPts val="600"/>
                </a:spcAft>
              </a:pPr>
              <a:t>11</a:t>
            </a:fld>
            <a:endParaRPr lang="en-US">
              <a:solidFill>
                <a:srgbClr val="FFFFFF"/>
              </a:solidFill>
            </a:endParaRPr>
          </a:p>
        </p:txBody>
      </p:sp>
    </p:spTree>
    <p:extLst>
      <p:ext uri="{BB962C8B-B14F-4D97-AF65-F5344CB8AC3E}">
        <p14:creationId xmlns:p14="http://schemas.microsoft.com/office/powerpoint/2010/main" val="692477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E2B921FE-88A4-459B-9BE1-BD2EBAD7C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5270C1D-1DCF-4928-B175-32F33CEC3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1">
            <a:extLst>
              <a:ext uri="{FF2B5EF4-FFF2-40B4-BE49-F238E27FC236}">
                <a16:creationId xmlns:a16="http://schemas.microsoft.com/office/drawing/2014/main" id="{3A2733C7-0502-E54A-8816-94FCC1DB3CEA}"/>
              </a:ext>
            </a:extLst>
          </p:cNvPr>
          <p:cNvSpPr txBox="1">
            <a:spLocks/>
          </p:cNvSpPr>
          <p:nvPr/>
        </p:nvSpPr>
        <p:spPr>
          <a:xfrm>
            <a:off x="369277" y="516835"/>
            <a:ext cx="2313633" cy="141326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spcAft>
                <a:spcPts val="600"/>
              </a:spcAft>
            </a:pPr>
            <a:r>
              <a:rPr lang="en-US" sz="3600" dirty="0">
                <a:solidFill>
                  <a:srgbClr val="FFFFFF"/>
                </a:solidFill>
                <a:latin typeface="Franklin Gothic Book" panose="020B0503020102020204" pitchFamily="34" charset="0"/>
              </a:rPr>
              <a:t>Values</a:t>
            </a:r>
            <a:endParaRPr lang="en-US" sz="3600" b="1" dirty="0">
              <a:solidFill>
                <a:srgbClr val="FFFFFF"/>
              </a:solidFill>
              <a:latin typeface="Franklin Gothic Book" panose="020B0503020102020204" pitchFamily="34" charset="0"/>
            </a:endParaRPr>
          </a:p>
        </p:txBody>
      </p:sp>
      <p:sp>
        <p:nvSpPr>
          <p:cNvPr id="4" name="Text Placeholder 6">
            <a:extLst>
              <a:ext uri="{FF2B5EF4-FFF2-40B4-BE49-F238E27FC236}">
                <a16:creationId xmlns:a16="http://schemas.microsoft.com/office/drawing/2014/main" id="{51A36BFC-1D02-CF4A-AF73-59D88CB41A1C}"/>
              </a:ext>
            </a:extLst>
          </p:cNvPr>
          <p:cNvSpPr txBox="1">
            <a:spLocks/>
          </p:cNvSpPr>
          <p:nvPr/>
        </p:nvSpPr>
        <p:spPr>
          <a:xfrm>
            <a:off x="369278" y="2653800"/>
            <a:ext cx="2313633" cy="333551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65000"/>
                    <a:lumOff val="3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65000"/>
                    <a:lumOff val="3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dirty="0">
                <a:solidFill>
                  <a:srgbClr val="FFFFFF"/>
                </a:solidFill>
              </a:rPr>
              <a:t>What do you stand for?</a:t>
            </a:r>
          </a:p>
          <a:p>
            <a:pPr marL="0" indent="0">
              <a:buFont typeface="Calibri" panose="020F0502020204030204" pitchFamily="34" charset="0"/>
              <a:buNone/>
            </a:pPr>
            <a:r>
              <a:rPr lang="en-US" dirty="0">
                <a:solidFill>
                  <a:srgbClr val="FFFFFF"/>
                </a:solidFill>
              </a:rPr>
              <a:t>What is your mission?</a:t>
            </a:r>
          </a:p>
          <a:p>
            <a:pPr marL="0" indent="0">
              <a:buFont typeface="Calibri" panose="020F0502020204030204" pitchFamily="34" charset="0"/>
              <a:buNone/>
            </a:pPr>
            <a:r>
              <a:rPr lang="en-US" dirty="0">
                <a:solidFill>
                  <a:srgbClr val="FFFFFF"/>
                </a:solidFill>
              </a:rPr>
              <a:t>What is your vision for the future?</a:t>
            </a:r>
          </a:p>
          <a:p>
            <a:pPr marL="0" indent="0">
              <a:buFont typeface="Calibri" panose="020F0502020204030204" pitchFamily="34" charset="0"/>
              <a:buNone/>
            </a:pPr>
            <a:r>
              <a:rPr lang="en-US" dirty="0">
                <a:solidFill>
                  <a:srgbClr val="FFFFFF"/>
                </a:solidFill>
              </a:rPr>
              <a:t>What will be your impact?</a:t>
            </a:r>
          </a:p>
        </p:txBody>
      </p:sp>
      <p:sp>
        <p:nvSpPr>
          <p:cNvPr id="36" name="Rectangle 35">
            <a:extLst>
              <a:ext uri="{FF2B5EF4-FFF2-40B4-BE49-F238E27FC236}">
                <a16:creationId xmlns:a16="http://schemas.microsoft.com/office/drawing/2014/main" id="{507E3BCE-143E-411A-809D-0F920A64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BD8497BB-80DE-4AFE-A981-63922303239C}"/>
              </a:ext>
            </a:extLst>
          </p:cNvPr>
          <p:cNvPicPr>
            <a:picLocks noChangeAspect="1"/>
          </p:cNvPicPr>
          <p:nvPr/>
        </p:nvPicPr>
        <p:blipFill rotWithShape="1">
          <a:blip r:embed="rId3"/>
          <a:srcRect l="27396" r="10220" b="2"/>
          <a:stretch/>
        </p:blipFill>
        <p:spPr>
          <a:xfrm>
            <a:off x="3556512" y="640080"/>
            <a:ext cx="5098562" cy="5577840"/>
          </a:xfrm>
          <a:prstGeom prst="rect">
            <a:avLst/>
          </a:prstGeom>
        </p:spPr>
      </p:pic>
      <p:sp>
        <p:nvSpPr>
          <p:cNvPr id="2" name="Slide Number Placeholder 1">
            <a:extLst>
              <a:ext uri="{FF2B5EF4-FFF2-40B4-BE49-F238E27FC236}">
                <a16:creationId xmlns:a16="http://schemas.microsoft.com/office/drawing/2014/main" id="{70E5C671-93E9-284A-B584-8D9859B1BE84}"/>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8A915127-4F0C-4A8D-8722-C4F8B090C6CD}" type="slidenum">
              <a:rPr lang="en-US">
                <a:solidFill>
                  <a:schemeClr val="tx2"/>
                </a:solidFill>
              </a:rPr>
              <a:pPr>
                <a:spcAft>
                  <a:spcPts val="600"/>
                </a:spcAft>
              </a:pPr>
              <a:t>12</a:t>
            </a:fld>
            <a:endParaRPr lang="en-US">
              <a:solidFill>
                <a:schemeClr val="tx2"/>
              </a:solidFill>
            </a:endParaRPr>
          </a:p>
        </p:txBody>
      </p:sp>
    </p:spTree>
    <p:extLst>
      <p:ext uri="{BB962C8B-B14F-4D97-AF65-F5344CB8AC3E}">
        <p14:creationId xmlns:p14="http://schemas.microsoft.com/office/powerpoint/2010/main" val="2107644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0114" y="0"/>
            <a:ext cx="34385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2792C71A-29FF-8546-A991-0200543D4027}"/>
              </a:ext>
            </a:extLst>
          </p:cNvPr>
          <p:cNvSpPr txBox="1">
            <a:spLocks/>
          </p:cNvSpPr>
          <p:nvPr/>
        </p:nvSpPr>
        <p:spPr>
          <a:xfrm>
            <a:off x="6072663" y="640080"/>
            <a:ext cx="2744435" cy="152036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spcAft>
                <a:spcPts val="600"/>
              </a:spcAft>
            </a:pPr>
            <a:r>
              <a:rPr lang="en-US" sz="3800" dirty="0">
                <a:solidFill>
                  <a:srgbClr val="FFFFFF"/>
                </a:solidFill>
                <a:latin typeface="Franklin Gothic Book" panose="020B0503020102020204" pitchFamily="34" charset="0"/>
              </a:rPr>
              <a:t>Direction</a:t>
            </a:r>
          </a:p>
        </p:txBody>
      </p:sp>
      <p:sp>
        <p:nvSpPr>
          <p:cNvPr id="21" name="Rectangle 20">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679"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lide Number Placeholder 1">
            <a:extLst>
              <a:ext uri="{FF2B5EF4-FFF2-40B4-BE49-F238E27FC236}">
                <a16:creationId xmlns:a16="http://schemas.microsoft.com/office/drawing/2014/main" id="{4CAC5A93-F9D9-3947-962F-546BE73BB0F1}"/>
              </a:ext>
            </a:extLst>
          </p:cNvPr>
          <p:cNvSpPr>
            <a:spLocks noGrp="1"/>
          </p:cNvSpPr>
          <p:nvPr>
            <p:ph type="sldNum" sz="quarter" idx="12"/>
          </p:nvPr>
        </p:nvSpPr>
        <p:spPr>
          <a:xfrm>
            <a:off x="8272930" y="6459785"/>
            <a:ext cx="544168" cy="365125"/>
          </a:xfrm>
        </p:spPr>
        <p:txBody>
          <a:bodyPr vert="horz" lIns="91440" tIns="45720" rIns="91440" bIns="45720" rtlCol="0" anchor="ctr">
            <a:normAutofit/>
          </a:bodyPr>
          <a:lstStyle/>
          <a:p>
            <a:pPr>
              <a:spcAft>
                <a:spcPts val="600"/>
              </a:spcAft>
            </a:pPr>
            <a:fld id="{8A915127-4F0C-4A8D-8722-C4F8B090C6CD}" type="slidenum">
              <a:rPr lang="en-US" smtClean="0">
                <a:solidFill>
                  <a:srgbClr val="FFFFFF"/>
                </a:solidFill>
              </a:rPr>
              <a:pPr>
                <a:spcAft>
                  <a:spcPts val="600"/>
                </a:spcAft>
              </a:pPr>
              <a:t>13</a:t>
            </a:fld>
            <a:endParaRPr lang="en-US">
              <a:solidFill>
                <a:srgbClr val="FFFFFF"/>
              </a:solidFill>
            </a:endParaRPr>
          </a:p>
        </p:txBody>
      </p:sp>
      <p:sp>
        <p:nvSpPr>
          <p:cNvPr id="12" name="Text Placeholder 6">
            <a:extLst>
              <a:ext uri="{FF2B5EF4-FFF2-40B4-BE49-F238E27FC236}">
                <a16:creationId xmlns:a16="http://schemas.microsoft.com/office/drawing/2014/main" id="{A399F207-2082-4FBF-A864-6AE2B20DF221}"/>
              </a:ext>
            </a:extLst>
          </p:cNvPr>
          <p:cNvSpPr txBox="1">
            <a:spLocks/>
          </p:cNvSpPr>
          <p:nvPr/>
        </p:nvSpPr>
        <p:spPr>
          <a:xfrm>
            <a:off x="6089359" y="2675640"/>
            <a:ext cx="2313633" cy="333551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65000"/>
                    <a:lumOff val="3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65000"/>
                    <a:lumOff val="3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800" dirty="0">
                <a:solidFill>
                  <a:srgbClr val="FFFFFF"/>
                </a:solidFill>
              </a:rPr>
              <a:t>How well does your funding request map to your strategic plan?</a:t>
            </a:r>
          </a:p>
        </p:txBody>
      </p:sp>
      <p:pic>
        <p:nvPicPr>
          <p:cNvPr id="14" name="Picture 13">
            <a:extLst>
              <a:ext uri="{FF2B5EF4-FFF2-40B4-BE49-F238E27FC236}">
                <a16:creationId xmlns:a16="http://schemas.microsoft.com/office/drawing/2014/main" id="{1B1454BB-2E33-45A4-93D0-BEB4A2C36DE2}"/>
              </a:ext>
            </a:extLst>
          </p:cNvPr>
          <p:cNvPicPr>
            <a:picLocks noChangeAspect="1"/>
          </p:cNvPicPr>
          <p:nvPr/>
        </p:nvPicPr>
        <p:blipFill>
          <a:blip r:embed="rId3"/>
          <a:stretch>
            <a:fillRect/>
          </a:stretch>
        </p:blipFill>
        <p:spPr>
          <a:xfrm>
            <a:off x="14093" y="0"/>
            <a:ext cx="5648921" cy="6858000"/>
          </a:xfrm>
          <a:prstGeom prst="rect">
            <a:avLst/>
          </a:prstGeom>
        </p:spPr>
      </p:pic>
    </p:spTree>
    <p:extLst>
      <p:ext uri="{BB962C8B-B14F-4D97-AF65-F5344CB8AC3E}">
        <p14:creationId xmlns:p14="http://schemas.microsoft.com/office/powerpoint/2010/main" val="2275370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2" name="Straight Connector 41">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69C5F1CC-81CF-4FB4-9977-391DF5B09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a:extLst>
              <a:ext uri="{FF2B5EF4-FFF2-40B4-BE49-F238E27FC236}">
                <a16:creationId xmlns:a16="http://schemas.microsoft.com/office/drawing/2014/main" id="{911BDEC0-763D-1D48-9E01-2AD61F80AD5F}"/>
              </a:ext>
            </a:extLst>
          </p:cNvPr>
          <p:cNvSpPr txBox="1"/>
          <p:nvPr/>
        </p:nvSpPr>
        <p:spPr>
          <a:xfrm>
            <a:off x="347070" y="1520924"/>
            <a:ext cx="2744434" cy="2926080"/>
          </a:xfrm>
          <a:prstGeom prst="rect">
            <a:avLst/>
          </a:prstGeom>
        </p:spPr>
        <p:txBody>
          <a:bodyPr vert="horz" lIns="91440" tIns="45720" rIns="91440" bIns="45720" rtlCol="0" anchor="b">
            <a:normAutofit fontScale="92500" lnSpcReduction="10000"/>
          </a:bodyPr>
          <a:lstStyle/>
          <a:p>
            <a:pPr lvl="0">
              <a:lnSpc>
                <a:spcPct val="85000"/>
              </a:lnSpc>
              <a:spcBef>
                <a:spcPct val="0"/>
              </a:spcBef>
              <a:spcAft>
                <a:spcPts val="600"/>
              </a:spcAft>
            </a:pPr>
            <a:r>
              <a:rPr lang="en-US" sz="3800" spc="-50" dirty="0">
                <a:solidFill>
                  <a:srgbClr val="FFFFFF"/>
                </a:solidFill>
                <a:latin typeface="+mj-lt"/>
                <a:ea typeface="+mj-ea"/>
                <a:cs typeface="+mj-cs"/>
              </a:rPr>
              <a:t>How will people want to join you if they don’t know what you stand for or your value?</a:t>
            </a:r>
          </a:p>
        </p:txBody>
      </p:sp>
      <p:sp>
        <p:nvSpPr>
          <p:cNvPr id="2" name="Slide Number Placeholder 1">
            <a:extLst>
              <a:ext uri="{FF2B5EF4-FFF2-40B4-BE49-F238E27FC236}">
                <a16:creationId xmlns:a16="http://schemas.microsoft.com/office/drawing/2014/main" id="{C29B57D2-84B8-EA4F-A908-F5988AC75EAA}"/>
              </a:ext>
            </a:extLst>
          </p:cNvPr>
          <p:cNvSpPr>
            <a:spLocks noGrp="1"/>
          </p:cNvSpPr>
          <p:nvPr>
            <p:ph type="sldNum" sz="quarter" idx="12"/>
          </p:nvPr>
        </p:nvSpPr>
        <p:spPr>
          <a:xfrm>
            <a:off x="365107" y="6459785"/>
            <a:ext cx="544168" cy="365125"/>
          </a:xfrm>
        </p:spPr>
        <p:txBody>
          <a:bodyPr vert="horz" lIns="91440" tIns="45720" rIns="91440" bIns="45720" rtlCol="0" anchor="ctr">
            <a:normAutofit/>
          </a:bodyPr>
          <a:lstStyle/>
          <a:p>
            <a:pPr algn="l">
              <a:spcAft>
                <a:spcPts val="600"/>
              </a:spcAft>
            </a:pPr>
            <a:fld id="{8A915127-4F0C-4A8D-8722-C4F8B090C6CD}" type="slidenum">
              <a:rPr lang="en-US" smtClean="0">
                <a:solidFill>
                  <a:srgbClr val="FFFFFF"/>
                </a:solidFill>
              </a:rPr>
              <a:pPr algn="l">
                <a:spcAft>
                  <a:spcPts val="600"/>
                </a:spcAft>
              </a:pPr>
              <a:t>14</a:t>
            </a:fld>
            <a:endParaRPr lang="en-US">
              <a:solidFill>
                <a:srgbClr val="FFFFFF"/>
              </a:solidFill>
            </a:endParaRPr>
          </a:p>
        </p:txBody>
      </p:sp>
      <p:pic>
        <p:nvPicPr>
          <p:cNvPr id="4" name="Picture 3">
            <a:extLst>
              <a:ext uri="{FF2B5EF4-FFF2-40B4-BE49-F238E27FC236}">
                <a16:creationId xmlns:a16="http://schemas.microsoft.com/office/drawing/2014/main" id="{BC46F647-BCD7-FA4F-A02D-0D9514C8E3D2}"/>
              </a:ext>
            </a:extLst>
          </p:cNvPr>
          <p:cNvPicPr>
            <a:picLocks noChangeAspect="1"/>
          </p:cNvPicPr>
          <p:nvPr/>
        </p:nvPicPr>
        <p:blipFill rotWithShape="1">
          <a:blip r:embed="rId3">
            <a:extLst>
              <a:ext uri="{28A0092B-C50C-407E-A947-70E740481C1C}">
                <a14:useLocalDpi xmlns:a14="http://schemas.microsoft.com/office/drawing/2010/main" val="0"/>
              </a:ext>
            </a:extLst>
          </a:blip>
          <a:srcRect l="6526" r="8763"/>
          <a:stretch/>
        </p:blipFill>
        <p:spPr>
          <a:xfrm>
            <a:off x="3479799" y="10"/>
            <a:ext cx="5664200" cy="6857990"/>
          </a:xfrm>
          <a:prstGeom prst="rect">
            <a:avLst/>
          </a:prstGeom>
        </p:spPr>
      </p:pic>
      <p:sp>
        <p:nvSpPr>
          <p:cNvPr id="46" name="Rectangle 45">
            <a:extLst>
              <a:ext uri="{FF2B5EF4-FFF2-40B4-BE49-F238E27FC236}">
                <a16:creationId xmlns:a16="http://schemas.microsoft.com/office/drawing/2014/main" id="{AFDD4421-3DEC-4941-9625-756F8B5C6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94437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1">
            <a:extLst>
              <a:ext uri="{FF2B5EF4-FFF2-40B4-BE49-F238E27FC236}">
                <a16:creationId xmlns:a16="http://schemas.microsoft.com/office/drawing/2014/main" id="{3A2733C7-0502-E54A-8816-94FCC1DB3CEA}"/>
              </a:ext>
            </a:extLst>
          </p:cNvPr>
          <p:cNvSpPr txBox="1">
            <a:spLocks/>
          </p:cNvSpPr>
          <p:nvPr/>
        </p:nvSpPr>
        <p:spPr>
          <a:xfrm>
            <a:off x="369277" y="352338"/>
            <a:ext cx="2313633" cy="1844261"/>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spcAft>
                <a:spcPts val="600"/>
              </a:spcAft>
            </a:pPr>
            <a:r>
              <a:rPr lang="en-US" sz="3600" dirty="0">
                <a:solidFill>
                  <a:srgbClr val="FFFFFF"/>
                </a:solidFill>
                <a:latin typeface="Franklin Gothic Book" panose="020B0503020102020204" pitchFamily="34" charset="0"/>
              </a:rPr>
              <a:t>Why should nonprofits care?</a:t>
            </a:r>
            <a:endParaRPr lang="en-US" sz="3600" b="1" dirty="0">
              <a:solidFill>
                <a:srgbClr val="FFFFFF"/>
              </a:solidFill>
              <a:latin typeface="Franklin Gothic Book" panose="020B0503020102020204" pitchFamily="34" charset="0"/>
            </a:endParaRPr>
          </a:p>
        </p:txBody>
      </p:sp>
      <p:sp>
        <p:nvSpPr>
          <p:cNvPr id="4" name="Text Placeholder 6">
            <a:extLst>
              <a:ext uri="{FF2B5EF4-FFF2-40B4-BE49-F238E27FC236}">
                <a16:creationId xmlns:a16="http://schemas.microsoft.com/office/drawing/2014/main" id="{51A36BFC-1D02-CF4A-AF73-59D88CB41A1C}"/>
              </a:ext>
            </a:extLst>
          </p:cNvPr>
          <p:cNvSpPr txBox="1">
            <a:spLocks/>
          </p:cNvSpPr>
          <p:nvPr/>
        </p:nvSpPr>
        <p:spPr>
          <a:xfrm>
            <a:off x="369278" y="2424419"/>
            <a:ext cx="2313633" cy="403535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65000"/>
                    <a:lumOff val="3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65000"/>
                    <a:lumOff val="3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bg1"/>
              </a:buClr>
              <a:buFont typeface="Wingdings" panose="05000000000000000000" pitchFamily="2" charset="2"/>
              <a:buChar char="§"/>
            </a:pPr>
            <a:r>
              <a:rPr lang="en-US" sz="2800" dirty="0">
                <a:solidFill>
                  <a:srgbClr val="FFFFFF"/>
                </a:solidFill>
              </a:rPr>
              <a:t> Consistent Funding</a:t>
            </a:r>
          </a:p>
          <a:p>
            <a:pPr>
              <a:buClr>
                <a:schemeClr val="bg1"/>
              </a:buClr>
              <a:buFont typeface="Wingdings" panose="05000000000000000000" pitchFamily="2" charset="2"/>
              <a:buChar char="§"/>
            </a:pPr>
            <a:r>
              <a:rPr lang="en-US" sz="2800" dirty="0">
                <a:solidFill>
                  <a:srgbClr val="FFFFFF"/>
                </a:solidFill>
              </a:rPr>
              <a:t> Reputation</a:t>
            </a:r>
          </a:p>
          <a:p>
            <a:pPr>
              <a:buClr>
                <a:schemeClr val="bg1"/>
              </a:buClr>
              <a:buFont typeface="Wingdings" panose="05000000000000000000" pitchFamily="2" charset="2"/>
              <a:buChar char="§"/>
            </a:pPr>
            <a:r>
              <a:rPr lang="en-US" sz="2800" dirty="0">
                <a:solidFill>
                  <a:srgbClr val="FFFFFF"/>
                </a:solidFill>
              </a:rPr>
              <a:t> Following</a:t>
            </a:r>
          </a:p>
          <a:p>
            <a:pPr marL="168275" indent="-168275">
              <a:buClr>
                <a:schemeClr val="bg1"/>
              </a:buClr>
              <a:buFont typeface="Wingdings" panose="05000000000000000000" pitchFamily="2" charset="2"/>
              <a:buChar char="§"/>
            </a:pPr>
            <a:r>
              <a:rPr lang="en-US" sz="2800" dirty="0">
                <a:solidFill>
                  <a:srgbClr val="FFFFFF"/>
                </a:solidFill>
              </a:rPr>
              <a:t> Infrastructure and Capacity</a:t>
            </a:r>
          </a:p>
          <a:p>
            <a:pPr marL="168275" indent="-168275">
              <a:buClr>
                <a:schemeClr val="bg1"/>
              </a:buClr>
              <a:buFont typeface="Wingdings" panose="05000000000000000000" pitchFamily="2" charset="2"/>
              <a:buChar char="§"/>
            </a:pPr>
            <a:r>
              <a:rPr lang="en-US" sz="2800" dirty="0">
                <a:solidFill>
                  <a:srgbClr val="FFFFFF"/>
                </a:solidFill>
              </a:rPr>
              <a:t> Strategic Objectives</a:t>
            </a:r>
          </a:p>
        </p:txBody>
      </p:sp>
      <p:pic>
        <p:nvPicPr>
          <p:cNvPr id="5" name="Picture 4">
            <a:extLst>
              <a:ext uri="{FF2B5EF4-FFF2-40B4-BE49-F238E27FC236}">
                <a16:creationId xmlns:a16="http://schemas.microsoft.com/office/drawing/2014/main" id="{16F17E2D-C8A6-4845-9A21-F9E3C7E67485}"/>
              </a:ext>
            </a:extLst>
          </p:cNvPr>
          <p:cNvPicPr>
            <a:picLocks noChangeAspect="1"/>
          </p:cNvPicPr>
          <p:nvPr/>
        </p:nvPicPr>
        <p:blipFill rotWithShape="1">
          <a:blip r:embed="rId3"/>
          <a:srcRect l="37095" r="13008"/>
          <a:stretch/>
        </p:blipFill>
        <p:spPr>
          <a:xfrm>
            <a:off x="3056282" y="10"/>
            <a:ext cx="6083454" cy="6857990"/>
          </a:xfrm>
          <a:prstGeom prst="rect">
            <a:avLst/>
          </a:prstGeom>
        </p:spPr>
      </p:pic>
      <p:sp>
        <p:nvSpPr>
          <p:cNvPr id="36" name="Rectangle 35">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lide Number Placeholder 1">
            <a:extLst>
              <a:ext uri="{FF2B5EF4-FFF2-40B4-BE49-F238E27FC236}">
                <a16:creationId xmlns:a16="http://schemas.microsoft.com/office/drawing/2014/main" id="{70E5C671-93E9-284A-B584-8D9859B1BE84}"/>
              </a:ext>
            </a:extLst>
          </p:cNvPr>
          <p:cNvSpPr>
            <a:spLocks noGrp="1"/>
          </p:cNvSpPr>
          <p:nvPr>
            <p:ph type="sldNum" sz="quarter" idx="12"/>
          </p:nvPr>
        </p:nvSpPr>
        <p:spPr>
          <a:xfrm>
            <a:off x="7957306" y="6459785"/>
            <a:ext cx="452056" cy="365125"/>
          </a:xfrm>
        </p:spPr>
        <p:txBody>
          <a:bodyPr vert="horz" lIns="91440" tIns="45720" rIns="91440" bIns="45720" rtlCol="0" anchor="ctr">
            <a:normAutofit/>
          </a:bodyPr>
          <a:lstStyle/>
          <a:p>
            <a:pPr>
              <a:spcAft>
                <a:spcPts val="600"/>
              </a:spcAft>
            </a:pPr>
            <a:fld id="{8A915127-4F0C-4A8D-8722-C4F8B090C6CD}" type="slidenum">
              <a:rPr lang="en-US">
                <a:solidFill>
                  <a:srgbClr val="FFFFFF"/>
                </a:solidFill>
              </a:rPr>
              <a:pPr>
                <a:spcAft>
                  <a:spcPts val="600"/>
                </a:spcAft>
              </a:pPr>
              <a:t>15</a:t>
            </a:fld>
            <a:endParaRPr lang="en-US">
              <a:solidFill>
                <a:srgbClr val="FFFFFF"/>
              </a:solidFill>
            </a:endParaRPr>
          </a:p>
        </p:txBody>
      </p:sp>
    </p:spTree>
    <p:extLst>
      <p:ext uri="{BB962C8B-B14F-4D97-AF65-F5344CB8AC3E}">
        <p14:creationId xmlns:p14="http://schemas.microsoft.com/office/powerpoint/2010/main" val="4219192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970F74-3D14-0345-8888-6E7C82B64453}"/>
              </a:ext>
            </a:extLst>
          </p:cNvPr>
          <p:cNvSpPr>
            <a:spLocks noGrp="1"/>
          </p:cNvSpPr>
          <p:nvPr>
            <p:ph type="sldNum" sz="quarter" idx="12"/>
          </p:nvPr>
        </p:nvSpPr>
        <p:spPr>
          <a:xfrm>
            <a:off x="7425343" y="6459785"/>
            <a:ext cx="984019" cy="365125"/>
          </a:xfrm>
        </p:spPr>
        <p:txBody>
          <a:bodyPr>
            <a:normAutofit/>
          </a:bodyPr>
          <a:lstStyle/>
          <a:p>
            <a:pPr>
              <a:spcAft>
                <a:spcPts val="600"/>
              </a:spcAft>
            </a:pPr>
            <a:fld id="{8A915127-4F0C-4A8D-8722-C4F8B090C6CD}" type="slidenum">
              <a:rPr lang="en-US"/>
              <a:pPr>
                <a:spcAft>
                  <a:spcPts val="600"/>
                </a:spcAft>
              </a:pPr>
              <a:t>16</a:t>
            </a:fld>
            <a:endParaRPr lang="en-US"/>
          </a:p>
        </p:txBody>
      </p:sp>
      <p:sp>
        <p:nvSpPr>
          <p:cNvPr id="5" name="Rectangle 4">
            <a:extLst>
              <a:ext uri="{FF2B5EF4-FFF2-40B4-BE49-F238E27FC236}">
                <a16:creationId xmlns:a16="http://schemas.microsoft.com/office/drawing/2014/main" id="{7E0C20EE-8726-4625-A203-85CB5E4816EE}"/>
              </a:ext>
            </a:extLst>
          </p:cNvPr>
          <p:cNvSpPr txBox="1">
            <a:spLocks noChangeArrowheads="1"/>
          </p:cNvSpPr>
          <p:nvPr/>
        </p:nvSpPr>
        <p:spPr>
          <a:xfrm>
            <a:off x="800100" y="181080"/>
            <a:ext cx="75438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spcAft>
                <a:spcPts val="600"/>
              </a:spcAft>
              <a:defRPr/>
            </a:pPr>
            <a:r>
              <a:rPr lang="en-US" dirty="0">
                <a:solidFill>
                  <a:schemeClr val="tx1">
                    <a:lumMod val="75000"/>
                    <a:lumOff val="25000"/>
                  </a:schemeClr>
                </a:solidFill>
              </a:rPr>
              <a:t>A little nonprofit humor….</a:t>
            </a:r>
          </a:p>
        </p:txBody>
      </p:sp>
      <p:pic>
        <p:nvPicPr>
          <p:cNvPr id="6" name="Picture 5">
            <a:extLst>
              <a:ext uri="{FF2B5EF4-FFF2-40B4-BE49-F238E27FC236}">
                <a16:creationId xmlns:a16="http://schemas.microsoft.com/office/drawing/2014/main" id="{49EFBB81-6542-4A0B-9382-66EEA3C52E2D}"/>
              </a:ext>
            </a:extLst>
          </p:cNvPr>
          <p:cNvPicPr>
            <a:picLocks noChangeAspect="1"/>
          </p:cNvPicPr>
          <p:nvPr/>
        </p:nvPicPr>
        <p:blipFill>
          <a:blip r:embed="rId3"/>
          <a:stretch>
            <a:fillRect/>
          </a:stretch>
        </p:blipFill>
        <p:spPr>
          <a:xfrm>
            <a:off x="1258349" y="1855039"/>
            <a:ext cx="6331001" cy="4101144"/>
          </a:xfrm>
          <a:prstGeom prst="rect">
            <a:avLst/>
          </a:prstGeom>
        </p:spPr>
      </p:pic>
    </p:spTree>
    <p:extLst>
      <p:ext uri="{BB962C8B-B14F-4D97-AF65-F5344CB8AC3E}">
        <p14:creationId xmlns:p14="http://schemas.microsoft.com/office/powerpoint/2010/main" val="3996524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FD87A-ACBE-B647-B626-DCFA4A3FA25B}"/>
              </a:ext>
            </a:extLst>
          </p:cNvPr>
          <p:cNvSpPr>
            <a:spLocks noGrp="1"/>
          </p:cNvSpPr>
          <p:nvPr>
            <p:ph type="title"/>
          </p:nvPr>
        </p:nvSpPr>
        <p:spPr>
          <a:xfrm>
            <a:off x="822960" y="758952"/>
            <a:ext cx="7762900" cy="3566160"/>
          </a:xfrm>
        </p:spPr>
        <p:txBody>
          <a:bodyPr>
            <a:normAutofit fontScale="90000"/>
          </a:bodyPr>
          <a:lstStyle/>
          <a:p>
            <a:r>
              <a:rPr lang="en-US" b="1" dirty="0">
                <a:solidFill>
                  <a:schemeClr val="tx1">
                    <a:lumMod val="85000"/>
                    <a:lumOff val="15000"/>
                  </a:schemeClr>
                </a:solidFill>
              </a:rPr>
              <a:t>Part II: </a:t>
            </a:r>
            <a:br>
              <a:rPr lang="en-US" b="1" dirty="0">
                <a:solidFill>
                  <a:schemeClr val="tx1">
                    <a:lumMod val="85000"/>
                    <a:lumOff val="15000"/>
                  </a:schemeClr>
                </a:solidFill>
              </a:rPr>
            </a:br>
            <a:r>
              <a:rPr lang="en-US" b="1" dirty="0">
                <a:solidFill>
                  <a:schemeClr val="tx1">
                    <a:lumMod val="85000"/>
                    <a:lumOff val="15000"/>
                  </a:schemeClr>
                </a:solidFill>
              </a:rPr>
              <a:t>How do we build a funder engagement strategy?</a:t>
            </a:r>
            <a:endParaRPr lang="en-US" dirty="0"/>
          </a:p>
        </p:txBody>
      </p:sp>
      <p:sp>
        <p:nvSpPr>
          <p:cNvPr id="4" name="Slide Number Placeholder 3">
            <a:extLst>
              <a:ext uri="{FF2B5EF4-FFF2-40B4-BE49-F238E27FC236}">
                <a16:creationId xmlns:a16="http://schemas.microsoft.com/office/drawing/2014/main" id="{FAD52C05-FCEE-504A-81CD-5851B0492336}"/>
              </a:ext>
            </a:extLst>
          </p:cNvPr>
          <p:cNvSpPr>
            <a:spLocks noGrp="1"/>
          </p:cNvSpPr>
          <p:nvPr>
            <p:ph type="sldNum" sz="quarter" idx="12"/>
          </p:nvPr>
        </p:nvSpPr>
        <p:spPr/>
        <p:txBody>
          <a:bodyPr/>
          <a:lstStyle/>
          <a:p>
            <a:fld id="{8A915127-4F0C-4A8D-8722-C4F8B090C6CD}" type="slidenum">
              <a:rPr lang="en-US" smtClean="0"/>
              <a:t>17</a:t>
            </a:fld>
            <a:endParaRPr lang="en-US" dirty="0"/>
          </a:p>
        </p:txBody>
      </p:sp>
    </p:spTree>
    <p:extLst>
      <p:ext uri="{BB962C8B-B14F-4D97-AF65-F5344CB8AC3E}">
        <p14:creationId xmlns:p14="http://schemas.microsoft.com/office/powerpoint/2010/main" val="2534240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425343" y="6459785"/>
            <a:ext cx="984019" cy="365125"/>
          </a:xfrm>
          <a:prstGeom prst="rect">
            <a:avLst/>
          </a:prstGeom>
        </p:spPr>
        <p:txBody>
          <a:bodyPr vert="horz" lIns="91440" tIns="45720" rIns="91440" bIns="45720" rtlCol="0" anchor="ctr">
            <a:normAutofit/>
          </a:bodyPr>
          <a:lstStyle>
            <a:defPPr>
              <a:defRPr lang="fr-FR"/>
            </a:defPPr>
            <a:lvl1pPr algn="ctr" defTabSz="342900" rtl="0" eaLnBrk="1" fontAlgn="base" latinLnBrk="0" hangingPunct="1">
              <a:spcBef>
                <a:spcPct val="0"/>
              </a:spcBef>
              <a:spcAft>
                <a:spcPct val="0"/>
              </a:spcAft>
              <a:defRPr kumimoji="0" sz="900" kern="1200">
                <a:solidFill>
                  <a:schemeClr val="bg2">
                    <a:shade val="50000"/>
                    <a:satMod val="200000"/>
                  </a:schemeClr>
                </a:solidFill>
                <a:effectLst/>
                <a:latin typeface="Arial" charset="0"/>
                <a:ea typeface="ＭＳ Ｐゴシック" charset="0"/>
                <a:cs typeface="ＭＳ Ｐゴシック" charset="0"/>
              </a:defRPr>
            </a:lvl1pPr>
            <a:lvl2pPr marL="3429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6858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0287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3716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1714500" algn="l" defTabSz="342900" rtl="0" eaLnBrk="1" latinLnBrk="0" hangingPunct="1">
              <a:defRPr kern="1200">
                <a:solidFill>
                  <a:schemeClr val="tx1"/>
                </a:solidFill>
                <a:latin typeface="Arial" charset="0"/>
                <a:ea typeface="ＭＳ Ｐゴシック" charset="0"/>
                <a:cs typeface="ＭＳ Ｐゴシック" charset="0"/>
              </a:defRPr>
            </a:lvl6pPr>
            <a:lvl7pPr marL="2057400" algn="l" defTabSz="342900" rtl="0" eaLnBrk="1" latinLnBrk="0" hangingPunct="1">
              <a:defRPr kern="1200">
                <a:solidFill>
                  <a:schemeClr val="tx1"/>
                </a:solidFill>
                <a:latin typeface="Arial" charset="0"/>
                <a:ea typeface="ＭＳ Ｐゴシック" charset="0"/>
                <a:cs typeface="ＭＳ Ｐゴシック" charset="0"/>
              </a:defRPr>
            </a:lvl7pPr>
            <a:lvl8pPr marL="2400300" algn="l" defTabSz="342900" rtl="0" eaLnBrk="1" latinLnBrk="0" hangingPunct="1">
              <a:defRPr kern="1200">
                <a:solidFill>
                  <a:schemeClr val="tx1"/>
                </a:solidFill>
                <a:latin typeface="Arial" charset="0"/>
                <a:ea typeface="ＭＳ Ｐゴシック" charset="0"/>
                <a:cs typeface="ＭＳ Ｐゴシック" charset="0"/>
              </a:defRPr>
            </a:lvl8pPr>
            <a:lvl9pPr marL="2743200" algn="l" defTabSz="342900" rtl="0" eaLnBrk="1" latinLnBrk="0" hangingPunct="1">
              <a:defRPr kern="1200">
                <a:solidFill>
                  <a:schemeClr val="tx1"/>
                </a:solidFill>
                <a:latin typeface="Arial" charset="0"/>
                <a:ea typeface="ＭＳ Ｐゴシック" charset="0"/>
                <a:cs typeface="ＭＳ Ｐゴシック" charset="0"/>
              </a:defRPr>
            </a:lvl9pPr>
          </a:lstStyle>
          <a:p>
            <a:pPr algn="r" defTabSz="914400" fontAlgn="auto">
              <a:spcBef>
                <a:spcPts val="0"/>
              </a:spcBef>
              <a:spcAft>
                <a:spcPts val="600"/>
              </a:spcAft>
              <a:defRPr/>
            </a:pPr>
            <a:fld id="{7600E03E-44C9-0C4F-A969-40DFF0A262E5}" type="slidenum">
              <a:rPr lang="en-US" sz="1050">
                <a:solidFill>
                  <a:srgbClr val="FFFFFF"/>
                </a:solidFill>
                <a:latin typeface="+mn-lt"/>
                <a:ea typeface="+mn-ea"/>
                <a:cs typeface="+mn-cs"/>
              </a:rPr>
              <a:pPr algn="r" defTabSz="914400" fontAlgn="auto">
                <a:spcBef>
                  <a:spcPts val="0"/>
                </a:spcBef>
                <a:spcAft>
                  <a:spcPts val="600"/>
                </a:spcAft>
                <a:defRPr/>
              </a:pPr>
              <a:t>18</a:t>
            </a:fld>
            <a:endParaRPr lang="en-US" sz="1050">
              <a:solidFill>
                <a:srgbClr val="FFFFFF"/>
              </a:solidFill>
              <a:latin typeface="+mn-lt"/>
              <a:ea typeface="+mn-ea"/>
              <a:cs typeface="+mn-cs"/>
            </a:endParaRPr>
          </a:p>
        </p:txBody>
      </p:sp>
      <p:sp>
        <p:nvSpPr>
          <p:cNvPr id="7" name="Title 1">
            <a:extLst>
              <a:ext uri="{FF2B5EF4-FFF2-40B4-BE49-F238E27FC236}">
                <a16:creationId xmlns:a16="http://schemas.microsoft.com/office/drawing/2014/main" id="{2773F258-5261-471E-968B-89456F06E02F}"/>
              </a:ext>
            </a:extLst>
          </p:cNvPr>
          <p:cNvSpPr txBox="1">
            <a:spLocks/>
          </p:cNvSpPr>
          <p:nvPr/>
        </p:nvSpPr>
        <p:spPr>
          <a:xfrm>
            <a:off x="5670959" y="634946"/>
            <a:ext cx="3473042" cy="145075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r>
              <a:rPr lang="en-US" dirty="0"/>
              <a:t>Internal Infrastructure</a:t>
            </a:r>
          </a:p>
        </p:txBody>
      </p:sp>
      <p:sp>
        <p:nvSpPr>
          <p:cNvPr id="8" name="Text Placeholder 6">
            <a:extLst>
              <a:ext uri="{FF2B5EF4-FFF2-40B4-BE49-F238E27FC236}">
                <a16:creationId xmlns:a16="http://schemas.microsoft.com/office/drawing/2014/main" id="{0B761966-48B5-4857-AE05-BEAA2DB47C1A}"/>
              </a:ext>
            </a:extLst>
          </p:cNvPr>
          <p:cNvSpPr>
            <a:spLocks noGrp="1"/>
          </p:cNvSpPr>
          <p:nvPr>
            <p:ph idx="4294967295"/>
          </p:nvPr>
        </p:nvSpPr>
        <p:spPr>
          <a:xfrm>
            <a:off x="5894388" y="2198688"/>
            <a:ext cx="2768600" cy="3670300"/>
          </a:xfrm>
        </p:spPr>
        <p:txBody>
          <a:bodyPr vert="horz" lIns="0" tIns="45720" rIns="0" bIns="45720" rtlCol="0">
            <a:normAutofit/>
          </a:bodyPr>
          <a:lstStyle/>
          <a:p>
            <a:pPr marL="0" indent="0">
              <a:buNone/>
            </a:pPr>
            <a:r>
              <a:rPr lang="en-US" sz="2400" dirty="0">
                <a:solidFill>
                  <a:schemeClr val="tx1">
                    <a:lumMod val="65000"/>
                    <a:lumOff val="35000"/>
                  </a:schemeClr>
                </a:solidFill>
              </a:rPr>
              <a:t>Get your house in order</a:t>
            </a:r>
          </a:p>
          <a:p>
            <a:pPr>
              <a:buFont typeface="Wingdings" panose="05000000000000000000" pitchFamily="2" charset="2"/>
              <a:buChar char="§"/>
            </a:pPr>
            <a:r>
              <a:rPr lang="en-US" sz="2400" dirty="0"/>
              <a:t> Strategic Planning</a:t>
            </a:r>
          </a:p>
          <a:p>
            <a:pPr>
              <a:buFont typeface="Wingdings" panose="05000000000000000000" pitchFamily="2" charset="2"/>
              <a:buChar char="§"/>
            </a:pPr>
            <a:r>
              <a:rPr lang="en-US" sz="2400" dirty="0"/>
              <a:t> Resources and Time</a:t>
            </a:r>
          </a:p>
          <a:p>
            <a:pPr>
              <a:buFont typeface="Wingdings" panose="05000000000000000000" pitchFamily="2" charset="2"/>
              <a:buChar char="§"/>
            </a:pPr>
            <a:r>
              <a:rPr lang="en-US" sz="2400" dirty="0">
                <a:solidFill>
                  <a:schemeClr val="tx1">
                    <a:lumMod val="65000"/>
                    <a:lumOff val="35000"/>
                  </a:schemeClr>
                </a:solidFill>
              </a:rPr>
              <a:t> Systems</a:t>
            </a:r>
          </a:p>
          <a:p>
            <a:pPr>
              <a:buFont typeface="Wingdings" panose="05000000000000000000" pitchFamily="2" charset="2"/>
              <a:buChar char="§"/>
            </a:pPr>
            <a:r>
              <a:rPr lang="en-US" sz="2400" dirty="0"/>
              <a:t> Data Capture</a:t>
            </a:r>
            <a:endParaRPr lang="en-US" sz="2400" dirty="0">
              <a:solidFill>
                <a:schemeClr val="tx1">
                  <a:lumMod val="65000"/>
                  <a:lumOff val="35000"/>
                </a:schemeClr>
              </a:solidFill>
            </a:endParaRPr>
          </a:p>
          <a:p>
            <a:pPr>
              <a:buFont typeface="Wingdings" panose="05000000000000000000" pitchFamily="2" charset="2"/>
              <a:buChar char="§"/>
            </a:pPr>
            <a:r>
              <a:rPr lang="en-US" sz="2400" dirty="0"/>
              <a:t> Marketing and Branding</a:t>
            </a:r>
            <a:endParaRPr lang="en-US" sz="2400" dirty="0">
              <a:solidFill>
                <a:schemeClr val="tx1">
                  <a:lumMod val="65000"/>
                  <a:lumOff val="35000"/>
                </a:schemeClr>
              </a:solidFill>
            </a:endParaRPr>
          </a:p>
          <a:p>
            <a:pPr marL="214313" indent="-228600">
              <a:buFont typeface="Calibri" panose="020F0502020204030204" pitchFamily="34" charset="0"/>
              <a:buChar char="•"/>
            </a:pPr>
            <a:endParaRPr lang="en-US" sz="2400" dirty="0">
              <a:solidFill>
                <a:schemeClr val="tx1">
                  <a:lumMod val="65000"/>
                  <a:lumOff val="35000"/>
                </a:schemeClr>
              </a:solidFill>
            </a:endParaRPr>
          </a:p>
        </p:txBody>
      </p:sp>
      <p:cxnSp>
        <p:nvCxnSpPr>
          <p:cNvPr id="4" name="Straight Connector 3">
            <a:extLst>
              <a:ext uri="{FF2B5EF4-FFF2-40B4-BE49-F238E27FC236}">
                <a16:creationId xmlns:a16="http://schemas.microsoft.com/office/drawing/2014/main" id="{C9706223-0E01-4C2C-BD0D-1EA32E8E2A27}"/>
              </a:ext>
            </a:extLst>
          </p:cNvPr>
          <p:cNvCxnSpPr>
            <a:cxnSpLocks/>
          </p:cNvCxnSpPr>
          <p:nvPr/>
        </p:nvCxnSpPr>
        <p:spPr>
          <a:xfrm>
            <a:off x="5806966" y="2039007"/>
            <a:ext cx="294289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338" name="Picture 2" descr="Yellow Concrete House">
            <a:extLst>
              <a:ext uri="{FF2B5EF4-FFF2-40B4-BE49-F238E27FC236}">
                <a16:creationId xmlns:a16="http://schemas.microsoft.com/office/drawing/2014/main" id="{227F130B-4E39-4ABF-A9C9-5C4FA2ABB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86" y="62202"/>
            <a:ext cx="4506411" cy="601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262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7" name="Rectangle 136">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9" name="Straight Connector 138">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1" name="Rectangle 14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3" name="Rectangle 14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773F258-5261-471E-968B-89456F06E02F}"/>
              </a:ext>
            </a:extLst>
          </p:cNvPr>
          <p:cNvSpPr txBox="1">
            <a:spLocks/>
          </p:cNvSpPr>
          <p:nvPr/>
        </p:nvSpPr>
        <p:spPr>
          <a:xfrm>
            <a:off x="3886200" y="634946"/>
            <a:ext cx="4776107"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spcAft>
                <a:spcPts val="600"/>
              </a:spcAft>
            </a:pPr>
            <a:r>
              <a:rPr lang="en-US">
                <a:solidFill>
                  <a:schemeClr val="tx1">
                    <a:lumMod val="75000"/>
                    <a:lumOff val="25000"/>
                  </a:schemeClr>
                </a:solidFill>
              </a:rPr>
              <a:t>Strategic Planning</a:t>
            </a:r>
          </a:p>
        </p:txBody>
      </p:sp>
      <p:pic>
        <p:nvPicPr>
          <p:cNvPr id="2050" name="Picture 2" descr="White Paper With Note">
            <a:extLst>
              <a:ext uri="{FF2B5EF4-FFF2-40B4-BE49-F238E27FC236}">
                <a16:creationId xmlns:a16="http://schemas.microsoft.com/office/drawing/2014/main" id="{4954B0F7-6E71-4C7D-A21E-0BF3F6207C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89" r="46023" b="2"/>
          <a:stretch/>
        </p:blipFill>
        <p:spPr bwMode="auto">
          <a:xfrm>
            <a:off x="20" y="-12128"/>
            <a:ext cx="3490702"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145" name="Straight Connector 14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0B761966-48B5-4857-AE05-BEAA2DB47C1A}"/>
              </a:ext>
            </a:extLst>
          </p:cNvPr>
          <p:cNvSpPr>
            <a:spLocks noGrp="1"/>
          </p:cNvSpPr>
          <p:nvPr>
            <p:ph idx="4294967295"/>
          </p:nvPr>
        </p:nvSpPr>
        <p:spPr>
          <a:xfrm>
            <a:off x="3886200" y="2198914"/>
            <a:ext cx="4776107" cy="3670180"/>
          </a:xfrm>
        </p:spPr>
        <p:txBody>
          <a:bodyPr vert="horz" lIns="0" tIns="45720" rIns="0" bIns="45720" rtlCol="0">
            <a:normAutofit/>
          </a:bodyPr>
          <a:lstStyle/>
          <a:p>
            <a:pPr>
              <a:buFont typeface="Wingdings" panose="05000000000000000000" pitchFamily="2" charset="2"/>
              <a:buChar char="§"/>
            </a:pPr>
            <a:r>
              <a:rPr lang="en-US" sz="3200" dirty="0">
                <a:solidFill>
                  <a:schemeClr val="tx1">
                    <a:lumMod val="75000"/>
                    <a:lumOff val="25000"/>
                  </a:schemeClr>
                </a:solidFill>
              </a:rPr>
              <a:t> Vision</a:t>
            </a:r>
          </a:p>
          <a:p>
            <a:pPr>
              <a:buFont typeface="Wingdings" panose="05000000000000000000" pitchFamily="2" charset="2"/>
              <a:buChar char="§"/>
            </a:pPr>
            <a:r>
              <a:rPr lang="en-US" sz="3200" dirty="0">
                <a:solidFill>
                  <a:schemeClr val="tx1">
                    <a:lumMod val="75000"/>
                    <a:lumOff val="25000"/>
                  </a:schemeClr>
                </a:solidFill>
              </a:rPr>
              <a:t> Strategic Objectives</a:t>
            </a:r>
          </a:p>
          <a:p>
            <a:pPr>
              <a:buFont typeface="Wingdings" panose="05000000000000000000" pitchFamily="2" charset="2"/>
              <a:buChar char="§"/>
            </a:pPr>
            <a:r>
              <a:rPr lang="en-US" sz="3200" dirty="0">
                <a:solidFill>
                  <a:schemeClr val="tx1">
                    <a:lumMod val="75000"/>
                    <a:lumOff val="25000"/>
                  </a:schemeClr>
                </a:solidFill>
              </a:rPr>
              <a:t> Fundraising Targets</a:t>
            </a:r>
          </a:p>
          <a:p>
            <a:pPr>
              <a:buFont typeface="Wingdings" panose="05000000000000000000" pitchFamily="2" charset="2"/>
              <a:buChar char="§"/>
            </a:pPr>
            <a:r>
              <a:rPr lang="en-US" sz="3200" dirty="0">
                <a:solidFill>
                  <a:schemeClr val="tx1">
                    <a:lumMod val="75000"/>
                    <a:lumOff val="25000"/>
                  </a:schemeClr>
                </a:solidFill>
              </a:rPr>
              <a:t> Organizational Priorities</a:t>
            </a:r>
          </a:p>
          <a:p>
            <a:pPr marL="214313" indent="-228600">
              <a:buFont typeface="Calibri" panose="020F0502020204030204" pitchFamily="34" charset="0"/>
              <a:buChar char="•"/>
            </a:pPr>
            <a:endParaRPr lang="en-US" sz="3200" dirty="0">
              <a:solidFill>
                <a:schemeClr val="tx1">
                  <a:lumMod val="75000"/>
                  <a:lumOff val="25000"/>
                </a:schemeClr>
              </a:solidFill>
            </a:endParaRPr>
          </a:p>
        </p:txBody>
      </p:sp>
      <p:sp>
        <p:nvSpPr>
          <p:cNvPr id="3" name="Slide Number Placeholder 2"/>
          <p:cNvSpPr>
            <a:spLocks noGrp="1"/>
          </p:cNvSpPr>
          <p:nvPr>
            <p:ph type="sldNum" sz="quarter" idx="10"/>
          </p:nvPr>
        </p:nvSpPr>
        <p:spPr>
          <a:xfrm>
            <a:off x="7425343" y="6459785"/>
            <a:ext cx="984019" cy="365125"/>
          </a:xfrm>
          <a:prstGeom prst="rect">
            <a:avLst/>
          </a:prstGeom>
        </p:spPr>
        <p:txBody>
          <a:bodyPr vert="horz" lIns="91440" tIns="45720" rIns="91440" bIns="45720" rtlCol="0" anchor="ctr">
            <a:normAutofit/>
          </a:bodyPr>
          <a:lstStyle>
            <a:defPPr>
              <a:defRPr lang="fr-FR"/>
            </a:defPPr>
            <a:lvl1pPr algn="ctr" defTabSz="342900" rtl="0" eaLnBrk="1" fontAlgn="base" latinLnBrk="0" hangingPunct="1">
              <a:spcBef>
                <a:spcPct val="0"/>
              </a:spcBef>
              <a:spcAft>
                <a:spcPct val="0"/>
              </a:spcAft>
              <a:defRPr kumimoji="0" sz="900" kern="1200">
                <a:solidFill>
                  <a:schemeClr val="bg2">
                    <a:shade val="50000"/>
                    <a:satMod val="200000"/>
                  </a:schemeClr>
                </a:solidFill>
                <a:effectLst/>
                <a:latin typeface="Arial" charset="0"/>
                <a:ea typeface="ＭＳ Ｐゴシック" charset="0"/>
                <a:cs typeface="ＭＳ Ｐゴシック" charset="0"/>
              </a:defRPr>
            </a:lvl1pPr>
            <a:lvl2pPr marL="3429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6858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0287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3716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1714500" algn="l" defTabSz="342900" rtl="0" eaLnBrk="1" latinLnBrk="0" hangingPunct="1">
              <a:defRPr kern="1200">
                <a:solidFill>
                  <a:schemeClr val="tx1"/>
                </a:solidFill>
                <a:latin typeface="Arial" charset="0"/>
                <a:ea typeface="ＭＳ Ｐゴシック" charset="0"/>
                <a:cs typeface="ＭＳ Ｐゴシック" charset="0"/>
              </a:defRPr>
            </a:lvl6pPr>
            <a:lvl7pPr marL="2057400" algn="l" defTabSz="342900" rtl="0" eaLnBrk="1" latinLnBrk="0" hangingPunct="1">
              <a:defRPr kern="1200">
                <a:solidFill>
                  <a:schemeClr val="tx1"/>
                </a:solidFill>
                <a:latin typeface="Arial" charset="0"/>
                <a:ea typeface="ＭＳ Ｐゴシック" charset="0"/>
                <a:cs typeface="ＭＳ Ｐゴシック" charset="0"/>
              </a:defRPr>
            </a:lvl7pPr>
            <a:lvl8pPr marL="2400300" algn="l" defTabSz="342900" rtl="0" eaLnBrk="1" latinLnBrk="0" hangingPunct="1">
              <a:defRPr kern="1200">
                <a:solidFill>
                  <a:schemeClr val="tx1"/>
                </a:solidFill>
                <a:latin typeface="Arial" charset="0"/>
                <a:ea typeface="ＭＳ Ｐゴシック" charset="0"/>
                <a:cs typeface="ＭＳ Ｐゴシック" charset="0"/>
              </a:defRPr>
            </a:lvl8pPr>
            <a:lvl9pPr marL="2743200" algn="l" defTabSz="342900" rtl="0" eaLnBrk="1" latinLnBrk="0" hangingPunct="1">
              <a:defRPr kern="1200">
                <a:solidFill>
                  <a:schemeClr val="tx1"/>
                </a:solidFill>
                <a:latin typeface="Arial" charset="0"/>
                <a:ea typeface="ＭＳ Ｐゴシック" charset="0"/>
                <a:cs typeface="ＭＳ Ｐゴシック" charset="0"/>
              </a:defRPr>
            </a:lvl9pPr>
          </a:lstStyle>
          <a:p>
            <a:pPr algn="r" defTabSz="914400" fontAlgn="auto">
              <a:spcBef>
                <a:spcPts val="0"/>
              </a:spcBef>
              <a:spcAft>
                <a:spcPts val="600"/>
              </a:spcAft>
              <a:defRPr/>
            </a:pPr>
            <a:fld id="{7600E03E-44C9-0C4F-A969-40DFF0A262E5}" type="slidenum">
              <a:rPr lang="en-US" sz="1050">
                <a:solidFill>
                  <a:schemeClr val="tx1">
                    <a:lumMod val="75000"/>
                    <a:lumOff val="25000"/>
                  </a:schemeClr>
                </a:solidFill>
                <a:latin typeface="+mn-lt"/>
                <a:ea typeface="+mn-ea"/>
                <a:cs typeface="+mn-cs"/>
              </a:rPr>
              <a:pPr algn="r" defTabSz="914400" fontAlgn="auto">
                <a:spcBef>
                  <a:spcPts val="0"/>
                </a:spcBef>
                <a:spcAft>
                  <a:spcPts val="600"/>
                </a:spcAft>
                <a:defRPr/>
              </a:pPr>
              <a:t>19</a:t>
            </a:fld>
            <a:endParaRPr lang="en-US" sz="1050">
              <a:solidFill>
                <a:schemeClr val="tx1">
                  <a:lumMod val="75000"/>
                  <a:lumOff val="25000"/>
                </a:schemeClr>
              </a:solidFill>
              <a:latin typeface="+mn-lt"/>
              <a:ea typeface="+mn-ea"/>
              <a:cs typeface="+mn-cs"/>
            </a:endParaRPr>
          </a:p>
        </p:txBody>
      </p:sp>
    </p:spTree>
    <p:extLst>
      <p:ext uri="{BB962C8B-B14F-4D97-AF65-F5344CB8AC3E}">
        <p14:creationId xmlns:p14="http://schemas.microsoft.com/office/powerpoint/2010/main" val="699918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13"/>
          <p:cNvGrpSpPr>
            <a:grpSpLocks/>
          </p:cNvGrpSpPr>
          <p:nvPr/>
        </p:nvGrpSpPr>
        <p:grpSpPr bwMode="auto">
          <a:xfrm>
            <a:off x="3706813" y="1565275"/>
            <a:ext cx="1744662" cy="1746250"/>
            <a:chOff x="3742890" y="1827108"/>
            <a:chExt cx="1745326" cy="1745326"/>
          </a:xfrm>
        </p:grpSpPr>
        <p:pic>
          <p:nvPicPr>
            <p:cNvPr id="4" name="Picture 3"/>
            <p:cNvPicPr>
              <a:picLocks noChangeAspect="1"/>
            </p:cNvPicPr>
            <p:nvPr/>
          </p:nvPicPr>
          <p:blipFill rotWithShape="1">
            <a:blip r:embed="rId3" cstate="print"/>
            <a:srcRect l="-290" t="6168" r="290" b="27082"/>
            <a:stretch/>
          </p:blipFill>
          <p:spPr>
            <a:xfrm>
              <a:off x="3883230" y="1967449"/>
              <a:ext cx="1460318" cy="1460318"/>
            </a:xfrm>
            <a:prstGeom prst="ellipse">
              <a:avLst/>
            </a:prstGeom>
          </p:spPr>
        </p:pic>
        <p:sp>
          <p:nvSpPr>
            <p:cNvPr id="13" name="Oval 12"/>
            <p:cNvSpPr/>
            <p:nvPr/>
          </p:nvSpPr>
          <p:spPr>
            <a:xfrm>
              <a:off x="3742890" y="1827108"/>
              <a:ext cx="1745326" cy="1745326"/>
            </a:xfrm>
            <a:prstGeom prst="ellipse">
              <a:avLst/>
            </a:prstGeom>
            <a:noFill/>
            <a:ln w="1143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4275" name="TextBox 14"/>
          <p:cNvSpPr txBox="1">
            <a:spLocks noChangeArrowheads="1"/>
          </p:cNvSpPr>
          <p:nvPr/>
        </p:nvSpPr>
        <p:spPr bwMode="auto">
          <a:xfrm>
            <a:off x="1047750" y="3605213"/>
            <a:ext cx="728186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defRPr>
            </a:lvl9pPr>
          </a:lstStyle>
          <a:p>
            <a:pPr algn="ctr">
              <a:lnSpc>
                <a:spcPct val="100000"/>
              </a:lnSpc>
              <a:spcBef>
                <a:spcPct val="0"/>
              </a:spcBef>
              <a:buFontTx/>
              <a:buNone/>
            </a:pPr>
            <a:r>
              <a:rPr lang="en-US" altLang="en-US" b="1" dirty="0">
                <a:solidFill>
                  <a:schemeClr val="accent2"/>
                </a:solidFill>
                <a:latin typeface="Calibri" panose="020F0502020204030204" pitchFamily="34" charset="0"/>
              </a:rPr>
              <a:t>Rachel Werner</a:t>
            </a:r>
            <a:endParaRPr lang="en-US" altLang="en-US" sz="2400" dirty="0">
              <a:solidFill>
                <a:schemeClr val="accent2"/>
              </a:solidFill>
              <a:latin typeface="Calibri" panose="020F0502020204030204" pitchFamily="34" charset="0"/>
            </a:endParaRPr>
          </a:p>
          <a:p>
            <a:pPr>
              <a:lnSpc>
                <a:spcPct val="100000"/>
              </a:lnSpc>
              <a:spcBef>
                <a:spcPct val="0"/>
              </a:spcBef>
              <a:buFontTx/>
              <a:buNone/>
            </a:pPr>
            <a:r>
              <a:rPr lang="en-US" altLang="en-US" sz="1600" dirty="0">
                <a:latin typeface="Calibri" panose="020F0502020204030204" pitchFamily="34" charset="0"/>
              </a:rPr>
              <a:t>Rachel Werner is the Owner and CEO of RBW Strategy, LLC. She and her team provide customized grants and project management support and solutions to clients primarily in the Greater Washington, DC area and all over the country. She has over 16 years of grants experience and collectively, she and her team have garnered nearly $35 million and managed nearly $2 billion in grant funding. She is an active member of the Grant Professionals Association and is a Certified Grants Professional (since 2014) and a Project Management Professional (since 2010).</a:t>
            </a:r>
          </a:p>
        </p:txBody>
      </p:sp>
    </p:spTree>
    <p:extLst>
      <p:ext uri="{BB962C8B-B14F-4D97-AF65-F5344CB8AC3E}">
        <p14:creationId xmlns:p14="http://schemas.microsoft.com/office/powerpoint/2010/main" val="2925314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B4E39-4471-B641-B8ED-932DB2ACAC37}"/>
              </a:ext>
            </a:extLst>
          </p:cNvPr>
          <p:cNvSpPr>
            <a:spLocks noGrp="1"/>
          </p:cNvSpPr>
          <p:nvPr>
            <p:ph type="title"/>
          </p:nvPr>
        </p:nvSpPr>
        <p:spPr>
          <a:xfrm>
            <a:off x="0" y="33090"/>
            <a:ext cx="9144000" cy="921412"/>
          </a:xfrm>
        </p:spPr>
        <p:txBody>
          <a:bodyPr>
            <a:normAutofit/>
          </a:bodyPr>
          <a:lstStyle/>
          <a:p>
            <a:pPr algn="ctr"/>
            <a:r>
              <a:rPr lang="en-US" sz="4400" dirty="0">
                <a:latin typeface="+mj-lt"/>
              </a:rPr>
              <a:t>Planning: Cultivation Brainstorming</a:t>
            </a:r>
          </a:p>
        </p:txBody>
      </p:sp>
      <p:sp>
        <p:nvSpPr>
          <p:cNvPr id="4" name="Slide Number Placeholder 3">
            <a:extLst>
              <a:ext uri="{FF2B5EF4-FFF2-40B4-BE49-F238E27FC236}">
                <a16:creationId xmlns:a16="http://schemas.microsoft.com/office/drawing/2014/main" id="{19394081-BFF8-0F44-BF2F-26CA09C20C36}"/>
              </a:ext>
            </a:extLst>
          </p:cNvPr>
          <p:cNvSpPr>
            <a:spLocks noGrp="1"/>
          </p:cNvSpPr>
          <p:nvPr>
            <p:ph type="sldNum" sz="quarter" idx="12"/>
          </p:nvPr>
        </p:nvSpPr>
        <p:spPr>
          <a:xfrm>
            <a:off x="7425343" y="6459785"/>
            <a:ext cx="984019" cy="365125"/>
          </a:xfrm>
        </p:spPr>
        <p:txBody>
          <a:bodyPr>
            <a:normAutofit/>
          </a:bodyPr>
          <a:lstStyle/>
          <a:p>
            <a:pPr>
              <a:spcAft>
                <a:spcPts val="600"/>
              </a:spcAft>
            </a:pPr>
            <a:fld id="{8A915127-4F0C-4A8D-8722-C4F8B090C6CD}" type="slidenum">
              <a:rPr lang="en-US" smtClean="0"/>
              <a:pPr>
                <a:spcAft>
                  <a:spcPts val="600"/>
                </a:spcAft>
              </a:pPr>
              <a:t>20</a:t>
            </a:fld>
            <a:endParaRPr lang="en-US"/>
          </a:p>
        </p:txBody>
      </p:sp>
      <p:graphicFrame>
        <p:nvGraphicFramePr>
          <p:cNvPr id="7" name="Diagram 6">
            <a:extLst>
              <a:ext uri="{FF2B5EF4-FFF2-40B4-BE49-F238E27FC236}">
                <a16:creationId xmlns:a16="http://schemas.microsoft.com/office/drawing/2014/main" id="{ED97E880-391E-45A1-8392-BA3127E363FE}"/>
              </a:ext>
            </a:extLst>
          </p:cNvPr>
          <p:cNvGraphicFramePr/>
          <p:nvPr>
            <p:extLst>
              <p:ext uri="{D42A27DB-BD31-4B8C-83A1-F6EECF244321}">
                <p14:modId xmlns:p14="http://schemas.microsoft.com/office/powerpoint/2010/main" val="217848447"/>
              </p:ext>
            </p:extLst>
          </p:nvPr>
        </p:nvGraphicFramePr>
        <p:xfrm>
          <a:off x="276836" y="880844"/>
          <a:ext cx="8649049" cy="5495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7247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B4E39-4471-B641-B8ED-932DB2ACAC37}"/>
              </a:ext>
            </a:extLst>
          </p:cNvPr>
          <p:cNvSpPr>
            <a:spLocks noGrp="1"/>
          </p:cNvSpPr>
          <p:nvPr>
            <p:ph type="title"/>
          </p:nvPr>
        </p:nvSpPr>
        <p:spPr>
          <a:xfrm>
            <a:off x="0" y="33090"/>
            <a:ext cx="9144000" cy="921412"/>
          </a:xfrm>
        </p:spPr>
        <p:txBody>
          <a:bodyPr>
            <a:normAutofit/>
          </a:bodyPr>
          <a:lstStyle/>
          <a:p>
            <a:pPr algn="ctr"/>
            <a:r>
              <a:rPr lang="en-US" sz="4400" dirty="0">
                <a:latin typeface="+mj-lt"/>
              </a:rPr>
              <a:t>Organizational Ambassadors</a:t>
            </a:r>
          </a:p>
        </p:txBody>
      </p:sp>
      <p:sp>
        <p:nvSpPr>
          <p:cNvPr id="4" name="Slide Number Placeholder 3">
            <a:extLst>
              <a:ext uri="{FF2B5EF4-FFF2-40B4-BE49-F238E27FC236}">
                <a16:creationId xmlns:a16="http://schemas.microsoft.com/office/drawing/2014/main" id="{19394081-BFF8-0F44-BF2F-26CA09C20C36}"/>
              </a:ext>
            </a:extLst>
          </p:cNvPr>
          <p:cNvSpPr>
            <a:spLocks noGrp="1"/>
          </p:cNvSpPr>
          <p:nvPr>
            <p:ph type="sldNum" sz="quarter" idx="12"/>
          </p:nvPr>
        </p:nvSpPr>
        <p:spPr>
          <a:xfrm>
            <a:off x="7425343" y="6459785"/>
            <a:ext cx="984019" cy="365125"/>
          </a:xfrm>
        </p:spPr>
        <p:txBody>
          <a:bodyPr>
            <a:normAutofit/>
          </a:bodyPr>
          <a:lstStyle/>
          <a:p>
            <a:pPr>
              <a:spcAft>
                <a:spcPts val="600"/>
              </a:spcAft>
            </a:pPr>
            <a:fld id="{8A915127-4F0C-4A8D-8722-C4F8B090C6CD}" type="slidenum">
              <a:rPr lang="en-US" smtClean="0"/>
              <a:pPr>
                <a:spcAft>
                  <a:spcPts val="600"/>
                </a:spcAft>
              </a:pPr>
              <a:t>21</a:t>
            </a:fld>
            <a:endParaRPr lang="en-US"/>
          </a:p>
        </p:txBody>
      </p:sp>
      <p:graphicFrame>
        <p:nvGraphicFramePr>
          <p:cNvPr id="3" name="Diagram 2">
            <a:extLst>
              <a:ext uri="{FF2B5EF4-FFF2-40B4-BE49-F238E27FC236}">
                <a16:creationId xmlns:a16="http://schemas.microsoft.com/office/drawing/2014/main" id="{878F04E7-A4BC-4954-92F2-D282D3330EC1}"/>
              </a:ext>
            </a:extLst>
          </p:cNvPr>
          <p:cNvGraphicFramePr/>
          <p:nvPr>
            <p:extLst>
              <p:ext uri="{D42A27DB-BD31-4B8C-83A1-F6EECF244321}">
                <p14:modId xmlns:p14="http://schemas.microsoft.com/office/powerpoint/2010/main" val="40712992"/>
              </p:ext>
            </p:extLst>
          </p:nvPr>
        </p:nvGraphicFramePr>
        <p:xfrm>
          <a:off x="494950" y="954502"/>
          <a:ext cx="8481269" cy="5303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7568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773F258-5261-471E-968B-89456F06E02F}"/>
              </a:ext>
            </a:extLst>
          </p:cNvPr>
          <p:cNvSpPr txBox="1">
            <a:spLocks/>
          </p:cNvSpPr>
          <p:nvPr/>
        </p:nvSpPr>
        <p:spPr>
          <a:xfrm>
            <a:off x="357808" y="516835"/>
            <a:ext cx="2435726" cy="21038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spcAft>
                <a:spcPts val="600"/>
              </a:spcAft>
            </a:pPr>
            <a:r>
              <a:rPr lang="en-US" sz="4400" dirty="0">
                <a:solidFill>
                  <a:schemeClr val="tx1">
                    <a:lumMod val="75000"/>
                    <a:lumOff val="25000"/>
                  </a:schemeClr>
                </a:solidFill>
              </a:rPr>
              <a:t>Resource Allocation</a:t>
            </a:r>
          </a:p>
        </p:txBody>
      </p:sp>
      <p:cxnSp>
        <p:nvCxnSpPr>
          <p:cNvPr id="79" name="Straight Connector 78">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3195" y="2633962"/>
            <a:ext cx="20574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0B761966-48B5-4857-AE05-BEAA2DB47C1A}"/>
              </a:ext>
            </a:extLst>
          </p:cNvPr>
          <p:cNvSpPr>
            <a:spLocks noGrp="1"/>
          </p:cNvSpPr>
          <p:nvPr>
            <p:ph idx="4294967295"/>
          </p:nvPr>
        </p:nvSpPr>
        <p:spPr>
          <a:xfrm>
            <a:off x="369277" y="2736574"/>
            <a:ext cx="2583647" cy="3941061"/>
          </a:xfrm>
        </p:spPr>
        <p:txBody>
          <a:bodyPr vert="horz" lIns="0" tIns="45720" rIns="0" bIns="45720" rtlCol="0">
            <a:normAutofit/>
          </a:bodyPr>
          <a:lstStyle/>
          <a:p>
            <a:pPr>
              <a:buFont typeface="Wingdings" panose="05000000000000000000" pitchFamily="2" charset="2"/>
              <a:buChar char="§"/>
            </a:pPr>
            <a:r>
              <a:rPr lang="en-US" sz="2800" dirty="0">
                <a:solidFill>
                  <a:schemeClr val="tx1">
                    <a:lumMod val="75000"/>
                    <a:lumOff val="25000"/>
                  </a:schemeClr>
                </a:solidFill>
              </a:rPr>
              <a:t> Responsibilities</a:t>
            </a:r>
          </a:p>
          <a:p>
            <a:pPr>
              <a:buFont typeface="Wingdings" panose="05000000000000000000" pitchFamily="2" charset="2"/>
              <a:buChar char="§"/>
            </a:pPr>
            <a:r>
              <a:rPr lang="en-US" sz="2800" dirty="0">
                <a:solidFill>
                  <a:schemeClr val="tx1">
                    <a:lumMod val="75000"/>
                    <a:lumOff val="25000"/>
                  </a:schemeClr>
                </a:solidFill>
              </a:rPr>
              <a:t> Tracking</a:t>
            </a:r>
          </a:p>
          <a:p>
            <a:pPr>
              <a:buFont typeface="Wingdings" panose="05000000000000000000" pitchFamily="2" charset="2"/>
              <a:buChar char="§"/>
            </a:pPr>
            <a:r>
              <a:rPr lang="en-US" sz="2800" dirty="0">
                <a:solidFill>
                  <a:schemeClr val="tx1">
                    <a:lumMod val="75000"/>
                    <a:lumOff val="25000"/>
                  </a:schemeClr>
                </a:solidFill>
              </a:rPr>
              <a:t> Process</a:t>
            </a:r>
          </a:p>
          <a:p>
            <a:pPr>
              <a:buFont typeface="Wingdings" panose="05000000000000000000" pitchFamily="2" charset="2"/>
              <a:buChar char="§"/>
            </a:pPr>
            <a:r>
              <a:rPr lang="en-US" sz="2800" dirty="0">
                <a:solidFill>
                  <a:schemeClr val="tx1">
                    <a:lumMod val="75000"/>
                    <a:lumOff val="25000"/>
                  </a:schemeClr>
                </a:solidFill>
              </a:rPr>
              <a:t> Time</a:t>
            </a:r>
          </a:p>
          <a:p>
            <a:pPr marL="214313" indent="-228600">
              <a:buFont typeface="Calibri" panose="020F0502020204030204" pitchFamily="34" charset="0"/>
              <a:buChar char="•"/>
            </a:pPr>
            <a:endParaRPr lang="en-US" sz="2800" dirty="0">
              <a:solidFill>
                <a:schemeClr val="tx1">
                  <a:lumMod val="75000"/>
                  <a:lumOff val="25000"/>
                </a:schemeClr>
              </a:solidFill>
            </a:endParaRPr>
          </a:p>
        </p:txBody>
      </p:sp>
      <p:pic>
        <p:nvPicPr>
          <p:cNvPr id="1026" name="Picture 2" descr="Selective Focus Photography Cement">
            <a:extLst>
              <a:ext uri="{FF2B5EF4-FFF2-40B4-BE49-F238E27FC236}">
                <a16:creationId xmlns:a16="http://schemas.microsoft.com/office/drawing/2014/main" id="{8C1199A3-BC57-4DC2-8145-7CFC6DFEAA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46" r="13065"/>
          <a:stretch/>
        </p:blipFill>
        <p:spPr bwMode="auto">
          <a:xfrm>
            <a:off x="3056282" y="10"/>
            <a:ext cx="6083454"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a:xfrm>
            <a:off x="7957306" y="6459785"/>
            <a:ext cx="452056" cy="365125"/>
          </a:xfrm>
          <a:prstGeom prst="rect">
            <a:avLst/>
          </a:prstGeom>
        </p:spPr>
        <p:txBody>
          <a:bodyPr vert="horz" lIns="91440" tIns="45720" rIns="91440" bIns="45720" rtlCol="0" anchor="ctr">
            <a:normAutofit/>
          </a:bodyPr>
          <a:lstStyle>
            <a:defPPr>
              <a:defRPr lang="fr-FR"/>
            </a:defPPr>
            <a:lvl1pPr algn="ctr" defTabSz="342900" rtl="0" eaLnBrk="1" fontAlgn="base" latinLnBrk="0" hangingPunct="1">
              <a:spcBef>
                <a:spcPct val="0"/>
              </a:spcBef>
              <a:spcAft>
                <a:spcPct val="0"/>
              </a:spcAft>
              <a:defRPr kumimoji="0" sz="900" kern="1200">
                <a:solidFill>
                  <a:schemeClr val="bg2">
                    <a:shade val="50000"/>
                    <a:satMod val="200000"/>
                  </a:schemeClr>
                </a:solidFill>
                <a:effectLst/>
                <a:latin typeface="Arial" charset="0"/>
                <a:ea typeface="ＭＳ Ｐゴシック" charset="0"/>
                <a:cs typeface="ＭＳ Ｐゴシック" charset="0"/>
              </a:defRPr>
            </a:lvl1pPr>
            <a:lvl2pPr marL="3429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6858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0287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3716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1714500" algn="l" defTabSz="342900" rtl="0" eaLnBrk="1" latinLnBrk="0" hangingPunct="1">
              <a:defRPr kern="1200">
                <a:solidFill>
                  <a:schemeClr val="tx1"/>
                </a:solidFill>
                <a:latin typeface="Arial" charset="0"/>
                <a:ea typeface="ＭＳ Ｐゴシック" charset="0"/>
                <a:cs typeface="ＭＳ Ｐゴシック" charset="0"/>
              </a:defRPr>
            </a:lvl6pPr>
            <a:lvl7pPr marL="2057400" algn="l" defTabSz="342900" rtl="0" eaLnBrk="1" latinLnBrk="0" hangingPunct="1">
              <a:defRPr kern="1200">
                <a:solidFill>
                  <a:schemeClr val="tx1"/>
                </a:solidFill>
                <a:latin typeface="Arial" charset="0"/>
                <a:ea typeface="ＭＳ Ｐゴシック" charset="0"/>
                <a:cs typeface="ＭＳ Ｐゴシック" charset="0"/>
              </a:defRPr>
            </a:lvl7pPr>
            <a:lvl8pPr marL="2400300" algn="l" defTabSz="342900" rtl="0" eaLnBrk="1" latinLnBrk="0" hangingPunct="1">
              <a:defRPr kern="1200">
                <a:solidFill>
                  <a:schemeClr val="tx1"/>
                </a:solidFill>
                <a:latin typeface="Arial" charset="0"/>
                <a:ea typeface="ＭＳ Ｐゴシック" charset="0"/>
                <a:cs typeface="ＭＳ Ｐゴシック" charset="0"/>
              </a:defRPr>
            </a:lvl8pPr>
            <a:lvl9pPr marL="2743200" algn="l" defTabSz="342900" rtl="0" eaLnBrk="1" latinLnBrk="0" hangingPunct="1">
              <a:defRPr kern="1200">
                <a:solidFill>
                  <a:schemeClr val="tx1"/>
                </a:solidFill>
                <a:latin typeface="Arial" charset="0"/>
                <a:ea typeface="ＭＳ Ｐゴシック" charset="0"/>
                <a:cs typeface="ＭＳ Ｐゴシック" charset="0"/>
              </a:defRPr>
            </a:lvl9pPr>
          </a:lstStyle>
          <a:p>
            <a:pPr algn="r" defTabSz="914400" fontAlgn="auto">
              <a:spcBef>
                <a:spcPts val="0"/>
              </a:spcBef>
              <a:spcAft>
                <a:spcPts val="600"/>
              </a:spcAft>
              <a:defRPr/>
            </a:pPr>
            <a:fld id="{7600E03E-44C9-0C4F-A969-40DFF0A262E5}" type="slidenum">
              <a:rPr lang="en-US" sz="1050">
                <a:solidFill>
                  <a:srgbClr val="FFFFFF"/>
                </a:solidFill>
                <a:latin typeface="+mn-lt"/>
                <a:ea typeface="+mn-ea"/>
                <a:cs typeface="+mn-cs"/>
              </a:rPr>
              <a:pPr algn="r" defTabSz="914400" fontAlgn="auto">
                <a:spcBef>
                  <a:spcPts val="0"/>
                </a:spcBef>
                <a:spcAft>
                  <a:spcPts val="600"/>
                </a:spcAft>
                <a:defRPr/>
              </a:pPr>
              <a:t>22</a:t>
            </a:fld>
            <a:endParaRPr lang="en-US" sz="1050">
              <a:solidFill>
                <a:srgbClr val="FFFFFF"/>
              </a:solidFill>
              <a:latin typeface="+mn-lt"/>
              <a:ea typeface="+mn-ea"/>
              <a:cs typeface="+mn-cs"/>
            </a:endParaRPr>
          </a:p>
        </p:txBody>
      </p:sp>
    </p:spTree>
    <p:extLst>
      <p:ext uri="{BB962C8B-B14F-4D97-AF65-F5344CB8AC3E}">
        <p14:creationId xmlns:p14="http://schemas.microsoft.com/office/powerpoint/2010/main" val="4288858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425343" y="6459785"/>
            <a:ext cx="984019" cy="365125"/>
          </a:xfrm>
          <a:prstGeom prst="rect">
            <a:avLst/>
          </a:prstGeom>
        </p:spPr>
        <p:txBody>
          <a:bodyPr vert="horz" lIns="91440" tIns="45720" rIns="91440" bIns="45720" rtlCol="0" anchor="ctr">
            <a:normAutofit/>
          </a:bodyPr>
          <a:lstStyle>
            <a:defPPr>
              <a:defRPr lang="fr-FR"/>
            </a:defPPr>
            <a:lvl1pPr algn="ctr" defTabSz="342900" rtl="0" eaLnBrk="1" fontAlgn="base" latinLnBrk="0" hangingPunct="1">
              <a:spcBef>
                <a:spcPct val="0"/>
              </a:spcBef>
              <a:spcAft>
                <a:spcPct val="0"/>
              </a:spcAft>
              <a:defRPr kumimoji="0" sz="900" kern="1200">
                <a:solidFill>
                  <a:schemeClr val="bg2">
                    <a:shade val="50000"/>
                    <a:satMod val="200000"/>
                  </a:schemeClr>
                </a:solidFill>
                <a:effectLst/>
                <a:latin typeface="Arial" charset="0"/>
                <a:ea typeface="ＭＳ Ｐゴシック" charset="0"/>
                <a:cs typeface="ＭＳ Ｐゴシック" charset="0"/>
              </a:defRPr>
            </a:lvl1pPr>
            <a:lvl2pPr marL="3429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6858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0287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3716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1714500" algn="l" defTabSz="342900" rtl="0" eaLnBrk="1" latinLnBrk="0" hangingPunct="1">
              <a:defRPr kern="1200">
                <a:solidFill>
                  <a:schemeClr val="tx1"/>
                </a:solidFill>
                <a:latin typeface="Arial" charset="0"/>
                <a:ea typeface="ＭＳ Ｐゴシック" charset="0"/>
                <a:cs typeface="ＭＳ Ｐゴシック" charset="0"/>
              </a:defRPr>
            </a:lvl6pPr>
            <a:lvl7pPr marL="2057400" algn="l" defTabSz="342900" rtl="0" eaLnBrk="1" latinLnBrk="0" hangingPunct="1">
              <a:defRPr kern="1200">
                <a:solidFill>
                  <a:schemeClr val="tx1"/>
                </a:solidFill>
                <a:latin typeface="Arial" charset="0"/>
                <a:ea typeface="ＭＳ Ｐゴシック" charset="0"/>
                <a:cs typeface="ＭＳ Ｐゴシック" charset="0"/>
              </a:defRPr>
            </a:lvl7pPr>
            <a:lvl8pPr marL="2400300" algn="l" defTabSz="342900" rtl="0" eaLnBrk="1" latinLnBrk="0" hangingPunct="1">
              <a:defRPr kern="1200">
                <a:solidFill>
                  <a:schemeClr val="tx1"/>
                </a:solidFill>
                <a:latin typeface="Arial" charset="0"/>
                <a:ea typeface="ＭＳ Ｐゴシック" charset="0"/>
                <a:cs typeface="ＭＳ Ｐゴシック" charset="0"/>
              </a:defRPr>
            </a:lvl8pPr>
            <a:lvl9pPr marL="2743200" algn="l" defTabSz="342900" rtl="0" eaLnBrk="1" latinLnBrk="0" hangingPunct="1">
              <a:defRPr kern="1200">
                <a:solidFill>
                  <a:schemeClr val="tx1"/>
                </a:solidFill>
                <a:latin typeface="Arial" charset="0"/>
                <a:ea typeface="ＭＳ Ｐゴシック" charset="0"/>
                <a:cs typeface="ＭＳ Ｐゴシック" charset="0"/>
              </a:defRPr>
            </a:lvl9pPr>
          </a:lstStyle>
          <a:p>
            <a:pPr algn="r" defTabSz="914400" fontAlgn="auto">
              <a:spcBef>
                <a:spcPts val="0"/>
              </a:spcBef>
              <a:spcAft>
                <a:spcPts val="600"/>
              </a:spcAft>
              <a:defRPr/>
            </a:pPr>
            <a:fld id="{7600E03E-44C9-0C4F-A969-40DFF0A262E5}" type="slidenum">
              <a:rPr lang="en-US" sz="1050">
                <a:solidFill>
                  <a:srgbClr val="FFFFFF"/>
                </a:solidFill>
                <a:latin typeface="+mn-lt"/>
                <a:ea typeface="+mn-ea"/>
                <a:cs typeface="+mn-cs"/>
              </a:rPr>
              <a:pPr algn="r" defTabSz="914400" fontAlgn="auto">
                <a:spcBef>
                  <a:spcPts val="0"/>
                </a:spcBef>
                <a:spcAft>
                  <a:spcPts val="600"/>
                </a:spcAft>
                <a:defRPr/>
              </a:pPr>
              <a:t>23</a:t>
            </a:fld>
            <a:endParaRPr lang="en-US" sz="1050">
              <a:solidFill>
                <a:srgbClr val="FFFFFF"/>
              </a:solidFill>
              <a:latin typeface="+mn-lt"/>
              <a:ea typeface="+mn-ea"/>
              <a:cs typeface="+mn-cs"/>
            </a:endParaRPr>
          </a:p>
        </p:txBody>
      </p:sp>
      <p:sp>
        <p:nvSpPr>
          <p:cNvPr id="7" name="Title 1">
            <a:extLst>
              <a:ext uri="{FF2B5EF4-FFF2-40B4-BE49-F238E27FC236}">
                <a16:creationId xmlns:a16="http://schemas.microsoft.com/office/drawing/2014/main" id="{2773F258-5261-471E-968B-89456F06E02F}"/>
              </a:ext>
            </a:extLst>
          </p:cNvPr>
          <p:cNvSpPr txBox="1">
            <a:spLocks/>
          </p:cNvSpPr>
          <p:nvPr/>
        </p:nvSpPr>
        <p:spPr>
          <a:xfrm>
            <a:off x="5515127" y="634946"/>
            <a:ext cx="3628873" cy="145075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r>
              <a:rPr lang="en-US" dirty="0"/>
              <a:t>Tracking System</a:t>
            </a:r>
          </a:p>
        </p:txBody>
      </p:sp>
      <p:sp>
        <p:nvSpPr>
          <p:cNvPr id="8" name="Text Placeholder 6">
            <a:extLst>
              <a:ext uri="{FF2B5EF4-FFF2-40B4-BE49-F238E27FC236}">
                <a16:creationId xmlns:a16="http://schemas.microsoft.com/office/drawing/2014/main" id="{0B761966-48B5-4857-AE05-BEAA2DB47C1A}"/>
              </a:ext>
            </a:extLst>
          </p:cNvPr>
          <p:cNvSpPr>
            <a:spLocks noGrp="1"/>
          </p:cNvSpPr>
          <p:nvPr>
            <p:ph idx="4294967295"/>
          </p:nvPr>
        </p:nvSpPr>
        <p:spPr>
          <a:xfrm>
            <a:off x="5738071" y="2198687"/>
            <a:ext cx="3283380" cy="3961055"/>
          </a:xfrm>
        </p:spPr>
        <p:txBody>
          <a:bodyPr vert="horz" lIns="0" tIns="45720" rIns="0" bIns="45720" rtlCol="0">
            <a:normAutofit/>
          </a:bodyPr>
          <a:lstStyle/>
          <a:p>
            <a:pPr>
              <a:buFont typeface="Wingdings" panose="05000000000000000000" pitchFamily="2" charset="2"/>
              <a:buChar char="§"/>
            </a:pPr>
            <a:r>
              <a:rPr lang="en-US" sz="2800" dirty="0"/>
              <a:t> Reports</a:t>
            </a:r>
          </a:p>
          <a:p>
            <a:pPr>
              <a:buFont typeface="Wingdings" panose="05000000000000000000" pitchFamily="2" charset="2"/>
              <a:buChar char="§"/>
            </a:pPr>
            <a:r>
              <a:rPr lang="en-US" sz="2800" dirty="0"/>
              <a:t> Institutional knowledge</a:t>
            </a:r>
          </a:p>
          <a:p>
            <a:pPr>
              <a:buFont typeface="Wingdings" panose="05000000000000000000" pitchFamily="2" charset="2"/>
              <a:buChar char="§"/>
            </a:pPr>
            <a:r>
              <a:rPr lang="en-US" sz="2800" dirty="0">
                <a:solidFill>
                  <a:schemeClr val="tx1">
                    <a:lumMod val="65000"/>
                    <a:lumOff val="35000"/>
                  </a:schemeClr>
                </a:solidFill>
              </a:rPr>
              <a:t> Multiple users</a:t>
            </a:r>
          </a:p>
          <a:p>
            <a:pPr>
              <a:buFont typeface="Wingdings" panose="05000000000000000000" pitchFamily="2" charset="2"/>
              <a:buChar char="§"/>
            </a:pPr>
            <a:r>
              <a:rPr lang="en-US" sz="2800" dirty="0"/>
              <a:t> Tracking and research</a:t>
            </a:r>
          </a:p>
          <a:p>
            <a:pPr>
              <a:buFont typeface="Wingdings" panose="05000000000000000000" pitchFamily="2" charset="2"/>
              <a:buChar char="§"/>
            </a:pPr>
            <a:r>
              <a:rPr lang="en-US" sz="2800" dirty="0">
                <a:solidFill>
                  <a:schemeClr val="tx1">
                    <a:lumMod val="65000"/>
                    <a:lumOff val="35000"/>
                  </a:schemeClr>
                </a:solidFill>
              </a:rPr>
              <a:t> Shared spreadsheet</a:t>
            </a:r>
          </a:p>
          <a:p>
            <a:pPr marL="214313" indent="-228600">
              <a:buFont typeface="Calibri" panose="020F0502020204030204" pitchFamily="34" charset="0"/>
              <a:buChar char="•"/>
            </a:pPr>
            <a:endParaRPr lang="en-US" sz="2800" dirty="0">
              <a:solidFill>
                <a:schemeClr val="tx1">
                  <a:lumMod val="65000"/>
                  <a:lumOff val="35000"/>
                </a:schemeClr>
              </a:solidFill>
            </a:endParaRPr>
          </a:p>
        </p:txBody>
      </p:sp>
      <p:cxnSp>
        <p:nvCxnSpPr>
          <p:cNvPr id="4" name="Straight Connector 3">
            <a:extLst>
              <a:ext uri="{FF2B5EF4-FFF2-40B4-BE49-F238E27FC236}">
                <a16:creationId xmlns:a16="http://schemas.microsoft.com/office/drawing/2014/main" id="{C9706223-0E01-4C2C-BD0D-1EA32E8E2A27}"/>
              </a:ext>
            </a:extLst>
          </p:cNvPr>
          <p:cNvCxnSpPr>
            <a:cxnSpLocks/>
          </p:cNvCxnSpPr>
          <p:nvPr/>
        </p:nvCxnSpPr>
        <p:spPr>
          <a:xfrm>
            <a:off x="5806966" y="2039007"/>
            <a:ext cx="294289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01DAFF4-DD06-4A08-85F6-A5BF1A785B3C}"/>
              </a:ext>
            </a:extLst>
          </p:cNvPr>
          <p:cNvPicPr>
            <a:picLocks noChangeAspect="1"/>
          </p:cNvPicPr>
          <p:nvPr/>
        </p:nvPicPr>
        <p:blipFill>
          <a:blip r:embed="rId3"/>
          <a:stretch>
            <a:fillRect/>
          </a:stretch>
        </p:blipFill>
        <p:spPr>
          <a:xfrm>
            <a:off x="122551" y="402672"/>
            <a:ext cx="5154124" cy="5757071"/>
          </a:xfrm>
          <a:prstGeom prst="rect">
            <a:avLst/>
          </a:prstGeom>
        </p:spPr>
      </p:pic>
    </p:spTree>
    <p:extLst>
      <p:ext uri="{BB962C8B-B14F-4D97-AF65-F5344CB8AC3E}">
        <p14:creationId xmlns:p14="http://schemas.microsoft.com/office/powerpoint/2010/main" val="2441836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425343" y="6459785"/>
            <a:ext cx="984019" cy="365125"/>
          </a:xfrm>
          <a:prstGeom prst="rect">
            <a:avLst/>
          </a:prstGeom>
        </p:spPr>
        <p:txBody>
          <a:bodyPr vert="horz" lIns="91440" tIns="45720" rIns="91440" bIns="45720" rtlCol="0" anchor="ctr">
            <a:normAutofit/>
          </a:bodyPr>
          <a:lstStyle>
            <a:defPPr>
              <a:defRPr lang="fr-FR"/>
            </a:defPPr>
            <a:lvl1pPr algn="ctr" defTabSz="342900" rtl="0" eaLnBrk="1" fontAlgn="base" latinLnBrk="0" hangingPunct="1">
              <a:spcBef>
                <a:spcPct val="0"/>
              </a:spcBef>
              <a:spcAft>
                <a:spcPct val="0"/>
              </a:spcAft>
              <a:defRPr kumimoji="0" sz="900" kern="1200">
                <a:solidFill>
                  <a:schemeClr val="bg2">
                    <a:shade val="50000"/>
                    <a:satMod val="200000"/>
                  </a:schemeClr>
                </a:solidFill>
                <a:effectLst/>
                <a:latin typeface="Arial" charset="0"/>
                <a:ea typeface="ＭＳ Ｐゴシック" charset="0"/>
                <a:cs typeface="ＭＳ Ｐゴシック" charset="0"/>
              </a:defRPr>
            </a:lvl1pPr>
            <a:lvl2pPr marL="3429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6858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0287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371600" algn="l" defTabSz="3429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1714500" algn="l" defTabSz="342900" rtl="0" eaLnBrk="1" latinLnBrk="0" hangingPunct="1">
              <a:defRPr kern="1200">
                <a:solidFill>
                  <a:schemeClr val="tx1"/>
                </a:solidFill>
                <a:latin typeface="Arial" charset="0"/>
                <a:ea typeface="ＭＳ Ｐゴシック" charset="0"/>
                <a:cs typeface="ＭＳ Ｐゴシック" charset="0"/>
              </a:defRPr>
            </a:lvl6pPr>
            <a:lvl7pPr marL="2057400" algn="l" defTabSz="342900" rtl="0" eaLnBrk="1" latinLnBrk="0" hangingPunct="1">
              <a:defRPr kern="1200">
                <a:solidFill>
                  <a:schemeClr val="tx1"/>
                </a:solidFill>
                <a:latin typeface="Arial" charset="0"/>
                <a:ea typeface="ＭＳ Ｐゴシック" charset="0"/>
                <a:cs typeface="ＭＳ Ｐゴシック" charset="0"/>
              </a:defRPr>
            </a:lvl7pPr>
            <a:lvl8pPr marL="2400300" algn="l" defTabSz="342900" rtl="0" eaLnBrk="1" latinLnBrk="0" hangingPunct="1">
              <a:defRPr kern="1200">
                <a:solidFill>
                  <a:schemeClr val="tx1"/>
                </a:solidFill>
                <a:latin typeface="Arial" charset="0"/>
                <a:ea typeface="ＭＳ Ｐゴシック" charset="0"/>
                <a:cs typeface="ＭＳ Ｐゴシック" charset="0"/>
              </a:defRPr>
            </a:lvl8pPr>
            <a:lvl9pPr marL="2743200" algn="l" defTabSz="342900" rtl="0" eaLnBrk="1" latinLnBrk="0" hangingPunct="1">
              <a:defRPr kern="1200">
                <a:solidFill>
                  <a:schemeClr val="tx1"/>
                </a:solidFill>
                <a:latin typeface="Arial" charset="0"/>
                <a:ea typeface="ＭＳ Ｐゴシック" charset="0"/>
                <a:cs typeface="ＭＳ Ｐゴシック" charset="0"/>
              </a:defRPr>
            </a:lvl9pPr>
          </a:lstStyle>
          <a:p>
            <a:pPr algn="r" defTabSz="914400" fontAlgn="auto">
              <a:spcBef>
                <a:spcPts val="0"/>
              </a:spcBef>
              <a:spcAft>
                <a:spcPts val="600"/>
              </a:spcAft>
              <a:defRPr/>
            </a:pPr>
            <a:fld id="{7600E03E-44C9-0C4F-A969-40DFF0A262E5}" type="slidenum">
              <a:rPr lang="en-US" sz="1050">
                <a:solidFill>
                  <a:srgbClr val="FFFFFF"/>
                </a:solidFill>
                <a:latin typeface="+mn-lt"/>
                <a:ea typeface="+mn-ea"/>
                <a:cs typeface="+mn-cs"/>
              </a:rPr>
              <a:pPr algn="r" defTabSz="914400" fontAlgn="auto">
                <a:spcBef>
                  <a:spcPts val="0"/>
                </a:spcBef>
                <a:spcAft>
                  <a:spcPts val="600"/>
                </a:spcAft>
                <a:defRPr/>
              </a:pPr>
              <a:t>24</a:t>
            </a:fld>
            <a:endParaRPr lang="en-US" sz="1050">
              <a:solidFill>
                <a:srgbClr val="FFFFFF"/>
              </a:solidFill>
              <a:latin typeface="+mn-lt"/>
              <a:ea typeface="+mn-ea"/>
              <a:cs typeface="+mn-cs"/>
            </a:endParaRPr>
          </a:p>
        </p:txBody>
      </p:sp>
      <p:sp>
        <p:nvSpPr>
          <p:cNvPr id="7" name="Title 1">
            <a:extLst>
              <a:ext uri="{FF2B5EF4-FFF2-40B4-BE49-F238E27FC236}">
                <a16:creationId xmlns:a16="http://schemas.microsoft.com/office/drawing/2014/main" id="{2773F258-5261-471E-968B-89456F06E02F}"/>
              </a:ext>
            </a:extLst>
          </p:cNvPr>
          <p:cNvSpPr txBox="1">
            <a:spLocks/>
          </p:cNvSpPr>
          <p:nvPr/>
        </p:nvSpPr>
        <p:spPr>
          <a:xfrm>
            <a:off x="5515127" y="634946"/>
            <a:ext cx="3628873" cy="145075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r>
              <a:rPr lang="en-US" dirty="0"/>
              <a:t>Data Capture</a:t>
            </a:r>
          </a:p>
        </p:txBody>
      </p:sp>
      <p:sp>
        <p:nvSpPr>
          <p:cNvPr id="8" name="Text Placeholder 6">
            <a:extLst>
              <a:ext uri="{FF2B5EF4-FFF2-40B4-BE49-F238E27FC236}">
                <a16:creationId xmlns:a16="http://schemas.microsoft.com/office/drawing/2014/main" id="{0B761966-48B5-4857-AE05-BEAA2DB47C1A}"/>
              </a:ext>
            </a:extLst>
          </p:cNvPr>
          <p:cNvSpPr>
            <a:spLocks noGrp="1"/>
          </p:cNvSpPr>
          <p:nvPr>
            <p:ph idx="4294967295"/>
          </p:nvPr>
        </p:nvSpPr>
        <p:spPr>
          <a:xfrm>
            <a:off x="5894387" y="2198687"/>
            <a:ext cx="2989553" cy="3961055"/>
          </a:xfrm>
        </p:spPr>
        <p:txBody>
          <a:bodyPr vert="horz" lIns="0" tIns="45720" rIns="0" bIns="45720" rtlCol="0">
            <a:normAutofit/>
          </a:bodyPr>
          <a:lstStyle/>
          <a:p>
            <a:pPr>
              <a:buFont typeface="Wingdings" panose="05000000000000000000" pitchFamily="2" charset="2"/>
              <a:buChar char="§"/>
            </a:pPr>
            <a:r>
              <a:rPr lang="en-US" sz="2800" dirty="0">
                <a:solidFill>
                  <a:schemeClr val="tx1">
                    <a:lumMod val="65000"/>
                    <a:lumOff val="35000"/>
                  </a:schemeClr>
                </a:solidFill>
              </a:rPr>
              <a:t> Success Stories</a:t>
            </a:r>
          </a:p>
          <a:p>
            <a:pPr>
              <a:buFont typeface="Wingdings" panose="05000000000000000000" pitchFamily="2" charset="2"/>
              <a:buChar char="§"/>
            </a:pPr>
            <a:r>
              <a:rPr lang="en-US" sz="2800" dirty="0"/>
              <a:t> Accomplishments</a:t>
            </a:r>
          </a:p>
          <a:p>
            <a:pPr>
              <a:buFont typeface="Wingdings" panose="05000000000000000000" pitchFamily="2" charset="2"/>
              <a:buChar char="§"/>
            </a:pPr>
            <a:r>
              <a:rPr lang="en-US" sz="2800" dirty="0">
                <a:solidFill>
                  <a:schemeClr val="tx1">
                    <a:lumMod val="65000"/>
                    <a:lumOff val="35000"/>
                  </a:schemeClr>
                </a:solidFill>
              </a:rPr>
              <a:t> Impact</a:t>
            </a:r>
          </a:p>
          <a:p>
            <a:pPr marL="214313" indent="-228600">
              <a:buFont typeface="Calibri" panose="020F0502020204030204" pitchFamily="34" charset="0"/>
              <a:buChar char="•"/>
            </a:pPr>
            <a:endParaRPr lang="en-US" sz="2800" dirty="0">
              <a:solidFill>
                <a:schemeClr val="tx1">
                  <a:lumMod val="65000"/>
                  <a:lumOff val="35000"/>
                </a:schemeClr>
              </a:solidFill>
            </a:endParaRPr>
          </a:p>
        </p:txBody>
      </p:sp>
      <p:cxnSp>
        <p:nvCxnSpPr>
          <p:cNvPr id="4" name="Straight Connector 3">
            <a:extLst>
              <a:ext uri="{FF2B5EF4-FFF2-40B4-BE49-F238E27FC236}">
                <a16:creationId xmlns:a16="http://schemas.microsoft.com/office/drawing/2014/main" id="{C9706223-0E01-4C2C-BD0D-1EA32E8E2A27}"/>
              </a:ext>
            </a:extLst>
          </p:cNvPr>
          <p:cNvCxnSpPr>
            <a:cxnSpLocks/>
          </p:cNvCxnSpPr>
          <p:nvPr/>
        </p:nvCxnSpPr>
        <p:spPr>
          <a:xfrm>
            <a:off x="5806966" y="2039007"/>
            <a:ext cx="294289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24085A4-3FCC-4924-A4DD-A47798033D58}"/>
              </a:ext>
            </a:extLst>
          </p:cNvPr>
          <p:cNvPicPr>
            <a:picLocks noChangeAspect="1"/>
          </p:cNvPicPr>
          <p:nvPr/>
        </p:nvPicPr>
        <p:blipFill>
          <a:blip r:embed="rId3"/>
          <a:stretch>
            <a:fillRect/>
          </a:stretch>
        </p:blipFill>
        <p:spPr>
          <a:xfrm>
            <a:off x="100668" y="1031846"/>
            <a:ext cx="5312160" cy="5127897"/>
          </a:xfrm>
          <a:prstGeom prst="rect">
            <a:avLst/>
          </a:prstGeom>
        </p:spPr>
      </p:pic>
    </p:spTree>
    <p:extLst>
      <p:ext uri="{BB962C8B-B14F-4D97-AF65-F5344CB8AC3E}">
        <p14:creationId xmlns:p14="http://schemas.microsoft.com/office/powerpoint/2010/main" val="1324811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55">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57">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2" name="Straight Connector 59">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3" name="Rectangle 61">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63">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A2733C7-0502-E54A-8816-94FCC1DB3CEA}"/>
              </a:ext>
            </a:extLst>
          </p:cNvPr>
          <p:cNvSpPr txBox="1">
            <a:spLocks/>
          </p:cNvSpPr>
          <p:nvPr/>
        </p:nvSpPr>
        <p:spPr>
          <a:xfrm>
            <a:off x="3886200" y="634946"/>
            <a:ext cx="4776107"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spcAft>
                <a:spcPts val="600"/>
              </a:spcAft>
            </a:pPr>
            <a:r>
              <a:rPr lang="en-US">
                <a:solidFill>
                  <a:schemeClr val="tx1">
                    <a:lumMod val="75000"/>
                    <a:lumOff val="25000"/>
                  </a:schemeClr>
                </a:solidFill>
              </a:rPr>
              <a:t>Marketing and Branding</a:t>
            </a:r>
            <a:endParaRPr lang="en-US" b="1">
              <a:solidFill>
                <a:schemeClr val="tx1">
                  <a:lumMod val="75000"/>
                  <a:lumOff val="25000"/>
                </a:schemeClr>
              </a:solidFill>
            </a:endParaRPr>
          </a:p>
        </p:txBody>
      </p:sp>
      <p:pic>
        <p:nvPicPr>
          <p:cNvPr id="6" name="Picture 5">
            <a:extLst>
              <a:ext uri="{FF2B5EF4-FFF2-40B4-BE49-F238E27FC236}">
                <a16:creationId xmlns:a16="http://schemas.microsoft.com/office/drawing/2014/main" id="{139308AB-CFEF-4EC2-94AD-81B1B9AE2CED}"/>
              </a:ext>
            </a:extLst>
          </p:cNvPr>
          <p:cNvPicPr>
            <a:picLocks noChangeAspect="1"/>
          </p:cNvPicPr>
          <p:nvPr/>
        </p:nvPicPr>
        <p:blipFill rotWithShape="1">
          <a:blip r:embed="rId3"/>
          <a:srcRect l="30159" r="35925" b="1"/>
          <a:stretch/>
        </p:blipFill>
        <p:spPr>
          <a:xfrm>
            <a:off x="20" y="-12128"/>
            <a:ext cx="3490702" cy="6870127"/>
          </a:xfrm>
          <a:prstGeom prst="rect">
            <a:avLst/>
          </a:prstGeom>
        </p:spPr>
      </p:pic>
      <p:cxnSp>
        <p:nvCxnSpPr>
          <p:cNvPr id="75" name="Straight Connector 65">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6">
            <a:extLst>
              <a:ext uri="{FF2B5EF4-FFF2-40B4-BE49-F238E27FC236}">
                <a16:creationId xmlns:a16="http://schemas.microsoft.com/office/drawing/2014/main" id="{51A36BFC-1D02-CF4A-AF73-59D88CB41A1C}"/>
              </a:ext>
            </a:extLst>
          </p:cNvPr>
          <p:cNvSpPr txBox="1">
            <a:spLocks/>
          </p:cNvSpPr>
          <p:nvPr/>
        </p:nvSpPr>
        <p:spPr>
          <a:xfrm>
            <a:off x="3886200" y="2198913"/>
            <a:ext cx="4776107" cy="4024137"/>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65000"/>
                    <a:lumOff val="3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65000"/>
                    <a:lumOff val="3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65000"/>
                    <a:lumOff val="3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800" dirty="0">
                <a:solidFill>
                  <a:schemeClr val="tx1">
                    <a:lumMod val="75000"/>
                    <a:lumOff val="25000"/>
                  </a:schemeClr>
                </a:solidFill>
              </a:rPr>
              <a:t> Does your logo speak to your brand?</a:t>
            </a:r>
          </a:p>
          <a:p>
            <a:pPr>
              <a:buFont typeface="Wingdings" panose="05000000000000000000" pitchFamily="2" charset="2"/>
              <a:buChar char="§"/>
            </a:pPr>
            <a:r>
              <a:rPr lang="en-US" sz="2800" dirty="0">
                <a:solidFill>
                  <a:schemeClr val="tx1">
                    <a:lumMod val="75000"/>
                    <a:lumOff val="25000"/>
                  </a:schemeClr>
                </a:solidFill>
              </a:rPr>
              <a:t> Is your Web site clear and easy to navigate both for users of your service and potential donors?</a:t>
            </a:r>
          </a:p>
          <a:p>
            <a:pPr>
              <a:buFont typeface="Wingdings" panose="05000000000000000000" pitchFamily="2" charset="2"/>
              <a:buChar char="§"/>
            </a:pPr>
            <a:r>
              <a:rPr lang="en-US" sz="2800" dirty="0">
                <a:solidFill>
                  <a:schemeClr val="tx1">
                    <a:lumMod val="75000"/>
                    <a:lumOff val="25000"/>
                  </a:schemeClr>
                </a:solidFill>
              </a:rPr>
              <a:t> Do you have an organizational brochure?</a:t>
            </a:r>
          </a:p>
          <a:p>
            <a:pPr>
              <a:buFont typeface="Wingdings" panose="05000000000000000000" pitchFamily="2" charset="2"/>
              <a:buChar char="§"/>
            </a:pPr>
            <a:r>
              <a:rPr lang="en-US" sz="2800" dirty="0">
                <a:solidFill>
                  <a:schemeClr val="tx1">
                    <a:lumMod val="75000"/>
                    <a:lumOff val="25000"/>
                  </a:schemeClr>
                </a:solidFill>
              </a:rPr>
              <a:t> Do you have a presence on social media?</a:t>
            </a:r>
          </a:p>
        </p:txBody>
      </p:sp>
      <p:sp>
        <p:nvSpPr>
          <p:cNvPr id="2" name="Slide Number Placeholder 1">
            <a:extLst>
              <a:ext uri="{FF2B5EF4-FFF2-40B4-BE49-F238E27FC236}">
                <a16:creationId xmlns:a16="http://schemas.microsoft.com/office/drawing/2014/main" id="{70E5C671-93E9-284A-B584-8D9859B1BE84}"/>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8A915127-4F0C-4A8D-8722-C4F8B090C6CD}" type="slidenum">
              <a:rPr lang="en-US" smtClean="0">
                <a:solidFill>
                  <a:schemeClr val="tx1">
                    <a:lumMod val="75000"/>
                    <a:lumOff val="25000"/>
                  </a:schemeClr>
                </a:solidFill>
              </a:rPr>
              <a:pPr>
                <a:spcAft>
                  <a:spcPts val="600"/>
                </a:spcAft>
              </a:pPr>
              <a:t>25</a:t>
            </a:fld>
            <a:endParaRPr lang="en-US">
              <a:solidFill>
                <a:schemeClr val="tx1">
                  <a:lumMod val="75000"/>
                  <a:lumOff val="25000"/>
                </a:schemeClr>
              </a:solidFill>
            </a:endParaRPr>
          </a:p>
        </p:txBody>
      </p:sp>
    </p:spTree>
    <p:extLst>
      <p:ext uri="{BB962C8B-B14F-4D97-AF65-F5344CB8AC3E}">
        <p14:creationId xmlns:p14="http://schemas.microsoft.com/office/powerpoint/2010/main" val="3687698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0C20EE-8726-4625-A203-85CB5E4816EE}"/>
              </a:ext>
            </a:extLst>
          </p:cNvPr>
          <p:cNvSpPr txBox="1">
            <a:spLocks noChangeArrowheads="1"/>
          </p:cNvSpPr>
          <p:nvPr/>
        </p:nvSpPr>
        <p:spPr>
          <a:xfrm>
            <a:off x="822960" y="286603"/>
            <a:ext cx="7968702"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spcAft>
                <a:spcPts val="600"/>
              </a:spcAft>
              <a:defRPr/>
            </a:pPr>
            <a:r>
              <a:rPr lang="en-US" dirty="0">
                <a:solidFill>
                  <a:schemeClr val="tx1">
                    <a:lumMod val="75000"/>
                    <a:lumOff val="25000"/>
                  </a:schemeClr>
                </a:solidFill>
              </a:rPr>
              <a:t>Benefits of Funder Engagement</a:t>
            </a:r>
          </a:p>
        </p:txBody>
      </p:sp>
      <p:sp>
        <p:nvSpPr>
          <p:cNvPr id="4" name="Slide Number Placeholder 3">
            <a:extLst>
              <a:ext uri="{FF2B5EF4-FFF2-40B4-BE49-F238E27FC236}">
                <a16:creationId xmlns:a16="http://schemas.microsoft.com/office/drawing/2014/main" id="{2B970F74-3D14-0345-8888-6E7C82B64453}"/>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defTabSz="457200">
              <a:spcAft>
                <a:spcPts val="600"/>
              </a:spcAft>
            </a:pPr>
            <a:fld id="{8A915127-4F0C-4A8D-8722-C4F8B090C6CD}" type="slidenum">
              <a:rPr lang="en-US">
                <a:solidFill>
                  <a:srgbClr val="FFFFFF"/>
                </a:solidFill>
              </a:rPr>
              <a:pPr defTabSz="457200">
                <a:spcAft>
                  <a:spcPts val="600"/>
                </a:spcAft>
              </a:pPr>
              <a:t>26</a:t>
            </a:fld>
            <a:endParaRPr lang="en-US">
              <a:solidFill>
                <a:srgbClr val="FFFFFF"/>
              </a:solidFill>
            </a:endParaRPr>
          </a:p>
        </p:txBody>
      </p:sp>
      <p:graphicFrame>
        <p:nvGraphicFramePr>
          <p:cNvPr id="2" name="Diagram 1">
            <a:extLst>
              <a:ext uri="{FF2B5EF4-FFF2-40B4-BE49-F238E27FC236}">
                <a16:creationId xmlns:a16="http://schemas.microsoft.com/office/drawing/2014/main" id="{90736BAA-8826-4FBB-A463-E49E46F66EF0}"/>
              </a:ext>
            </a:extLst>
          </p:cNvPr>
          <p:cNvGraphicFramePr/>
          <p:nvPr>
            <p:extLst>
              <p:ext uri="{D42A27DB-BD31-4B8C-83A1-F6EECF244321}">
                <p14:modId xmlns:p14="http://schemas.microsoft.com/office/powerpoint/2010/main" val="2608060556"/>
              </p:ext>
            </p:extLst>
          </p:nvPr>
        </p:nvGraphicFramePr>
        <p:xfrm>
          <a:off x="352338" y="1330123"/>
          <a:ext cx="8590326" cy="4907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4303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D431D5-0A81-9542-BA5F-5BE8B3534DE8}"/>
              </a:ext>
            </a:extLst>
          </p:cNvPr>
          <p:cNvSpPr>
            <a:spLocks noGrp="1"/>
          </p:cNvSpPr>
          <p:nvPr>
            <p:ph type="sldNum" sz="quarter" idx="12"/>
          </p:nvPr>
        </p:nvSpPr>
        <p:spPr/>
        <p:txBody>
          <a:bodyPr/>
          <a:lstStyle/>
          <a:p>
            <a:fld id="{8A915127-4F0C-4A8D-8722-C4F8B090C6CD}" type="slidenum">
              <a:rPr lang="en-US" smtClean="0"/>
              <a:t>27</a:t>
            </a:fld>
            <a:endParaRPr lang="en-US" dirty="0"/>
          </a:p>
        </p:txBody>
      </p:sp>
      <p:sp>
        <p:nvSpPr>
          <p:cNvPr id="6" name="TextBox 5">
            <a:extLst>
              <a:ext uri="{FF2B5EF4-FFF2-40B4-BE49-F238E27FC236}">
                <a16:creationId xmlns:a16="http://schemas.microsoft.com/office/drawing/2014/main" id="{FDCFFAF0-4754-4EED-88AC-88599A02CDDB}"/>
              </a:ext>
            </a:extLst>
          </p:cNvPr>
          <p:cNvSpPr txBox="1"/>
          <p:nvPr/>
        </p:nvSpPr>
        <p:spPr>
          <a:xfrm>
            <a:off x="1" y="1675344"/>
            <a:ext cx="9143999" cy="2123658"/>
          </a:xfrm>
          <a:prstGeom prst="rect">
            <a:avLst/>
          </a:prstGeom>
          <a:noFill/>
        </p:spPr>
        <p:txBody>
          <a:bodyPr wrap="square" rtlCol="0">
            <a:spAutoFit/>
          </a:bodyPr>
          <a:lstStyle/>
          <a:p>
            <a:pPr algn="ctr"/>
            <a:r>
              <a:rPr lang="en-US" sz="6600" dirty="0">
                <a:latin typeface="+mj-lt"/>
              </a:rPr>
              <a:t>Funder Engagement In Action</a:t>
            </a:r>
          </a:p>
        </p:txBody>
      </p:sp>
    </p:spTree>
    <p:extLst>
      <p:ext uri="{BB962C8B-B14F-4D97-AF65-F5344CB8AC3E}">
        <p14:creationId xmlns:p14="http://schemas.microsoft.com/office/powerpoint/2010/main" val="2813946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D431D5-0A81-9542-BA5F-5BE8B3534DE8}"/>
              </a:ext>
            </a:extLst>
          </p:cNvPr>
          <p:cNvSpPr>
            <a:spLocks noGrp="1"/>
          </p:cNvSpPr>
          <p:nvPr>
            <p:ph type="sldNum" sz="quarter" idx="12"/>
          </p:nvPr>
        </p:nvSpPr>
        <p:spPr/>
        <p:txBody>
          <a:bodyPr/>
          <a:lstStyle/>
          <a:p>
            <a:fld id="{8A915127-4F0C-4A8D-8722-C4F8B090C6CD}" type="slidenum">
              <a:rPr lang="en-US" smtClean="0"/>
              <a:t>28</a:t>
            </a:fld>
            <a:endParaRPr lang="en-US" dirty="0"/>
          </a:p>
        </p:txBody>
      </p:sp>
      <p:sp>
        <p:nvSpPr>
          <p:cNvPr id="9" name="Rectangle 4">
            <a:extLst>
              <a:ext uri="{FF2B5EF4-FFF2-40B4-BE49-F238E27FC236}">
                <a16:creationId xmlns:a16="http://schemas.microsoft.com/office/drawing/2014/main" id="{96BCCF2D-8B11-4513-ADC4-2997F638B195}"/>
              </a:ext>
            </a:extLst>
          </p:cNvPr>
          <p:cNvSpPr txBox="1">
            <a:spLocks noChangeArrowheads="1"/>
          </p:cNvSpPr>
          <p:nvPr/>
        </p:nvSpPr>
        <p:spPr>
          <a:xfrm>
            <a:off x="201337" y="178944"/>
            <a:ext cx="8816828" cy="116970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lgn="ctr">
              <a:spcAft>
                <a:spcPts val="600"/>
              </a:spcAft>
              <a:defRPr/>
            </a:pPr>
            <a:r>
              <a:rPr lang="en-US" dirty="0">
                <a:solidFill>
                  <a:schemeClr val="tx1">
                    <a:lumMod val="75000"/>
                    <a:lumOff val="25000"/>
                  </a:schemeClr>
                </a:solidFill>
              </a:rPr>
              <a:t>Site Visits</a:t>
            </a:r>
          </a:p>
        </p:txBody>
      </p:sp>
      <p:pic>
        <p:nvPicPr>
          <p:cNvPr id="5" name="Picture 4">
            <a:extLst>
              <a:ext uri="{FF2B5EF4-FFF2-40B4-BE49-F238E27FC236}">
                <a16:creationId xmlns:a16="http://schemas.microsoft.com/office/drawing/2014/main" id="{F22995E9-CDE5-4C38-87BF-2557EADD631C}"/>
              </a:ext>
            </a:extLst>
          </p:cNvPr>
          <p:cNvPicPr>
            <a:picLocks noChangeAspect="1"/>
          </p:cNvPicPr>
          <p:nvPr/>
        </p:nvPicPr>
        <p:blipFill>
          <a:blip r:embed="rId3"/>
          <a:stretch>
            <a:fillRect/>
          </a:stretch>
        </p:blipFill>
        <p:spPr>
          <a:xfrm>
            <a:off x="1140903" y="1468029"/>
            <a:ext cx="7038362" cy="4769586"/>
          </a:xfrm>
          <a:prstGeom prst="rect">
            <a:avLst/>
          </a:prstGeom>
        </p:spPr>
      </p:pic>
    </p:spTree>
    <p:extLst>
      <p:ext uri="{BB962C8B-B14F-4D97-AF65-F5344CB8AC3E}">
        <p14:creationId xmlns:p14="http://schemas.microsoft.com/office/powerpoint/2010/main" val="3843735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D431D5-0A81-9542-BA5F-5BE8B3534DE8}"/>
              </a:ext>
            </a:extLst>
          </p:cNvPr>
          <p:cNvSpPr>
            <a:spLocks noGrp="1"/>
          </p:cNvSpPr>
          <p:nvPr>
            <p:ph type="sldNum" sz="quarter" idx="12"/>
          </p:nvPr>
        </p:nvSpPr>
        <p:spPr/>
        <p:txBody>
          <a:bodyPr/>
          <a:lstStyle/>
          <a:p>
            <a:fld id="{8A915127-4F0C-4A8D-8722-C4F8B090C6CD}" type="slidenum">
              <a:rPr lang="en-US" smtClean="0"/>
              <a:t>29</a:t>
            </a:fld>
            <a:endParaRPr lang="en-US" dirty="0"/>
          </a:p>
        </p:txBody>
      </p:sp>
      <p:sp>
        <p:nvSpPr>
          <p:cNvPr id="9" name="Rectangle 4">
            <a:extLst>
              <a:ext uri="{FF2B5EF4-FFF2-40B4-BE49-F238E27FC236}">
                <a16:creationId xmlns:a16="http://schemas.microsoft.com/office/drawing/2014/main" id="{96BCCF2D-8B11-4513-ADC4-2997F638B195}"/>
              </a:ext>
            </a:extLst>
          </p:cNvPr>
          <p:cNvSpPr txBox="1">
            <a:spLocks noChangeArrowheads="1"/>
          </p:cNvSpPr>
          <p:nvPr/>
        </p:nvSpPr>
        <p:spPr>
          <a:xfrm>
            <a:off x="201337" y="178944"/>
            <a:ext cx="8816828" cy="116970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lgn="ctr">
              <a:spcAft>
                <a:spcPts val="600"/>
              </a:spcAft>
              <a:defRPr/>
            </a:pPr>
            <a:r>
              <a:rPr lang="en-US" dirty="0">
                <a:solidFill>
                  <a:schemeClr val="tx1">
                    <a:lumMod val="75000"/>
                    <a:lumOff val="25000"/>
                  </a:schemeClr>
                </a:solidFill>
              </a:rPr>
              <a:t>Group Volunteering</a:t>
            </a:r>
          </a:p>
        </p:txBody>
      </p:sp>
      <p:pic>
        <p:nvPicPr>
          <p:cNvPr id="2050" name="Picture 2" descr="People Silhouette during Sunset">
            <a:extLst>
              <a:ext uri="{FF2B5EF4-FFF2-40B4-BE49-F238E27FC236}">
                <a16:creationId xmlns:a16="http://schemas.microsoft.com/office/drawing/2014/main" id="{DEFA027F-B5B2-42E4-BC6A-8821F5112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095" y="1348647"/>
            <a:ext cx="7155810" cy="4708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948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E9463-A330-3D4D-85DC-1B20F946BB1B}"/>
              </a:ext>
            </a:extLst>
          </p:cNvPr>
          <p:cNvSpPr>
            <a:spLocks noGrp="1"/>
          </p:cNvSpPr>
          <p:nvPr>
            <p:ph type="title"/>
          </p:nvPr>
        </p:nvSpPr>
        <p:spPr>
          <a:xfrm>
            <a:off x="800100" y="298396"/>
            <a:ext cx="7543800" cy="1450757"/>
          </a:xfrm>
        </p:spPr>
        <p:txBody>
          <a:bodyPr/>
          <a:lstStyle/>
          <a:p>
            <a:r>
              <a:rPr lang="en-US" dirty="0"/>
              <a:t>Agenda</a:t>
            </a:r>
          </a:p>
        </p:txBody>
      </p:sp>
      <p:sp>
        <p:nvSpPr>
          <p:cNvPr id="3" name="Slide Number Placeholder 2">
            <a:extLst>
              <a:ext uri="{FF2B5EF4-FFF2-40B4-BE49-F238E27FC236}">
                <a16:creationId xmlns:a16="http://schemas.microsoft.com/office/drawing/2014/main" id="{9164478E-326A-004E-B584-7BB2E55D8305}"/>
              </a:ext>
            </a:extLst>
          </p:cNvPr>
          <p:cNvSpPr>
            <a:spLocks noGrp="1"/>
          </p:cNvSpPr>
          <p:nvPr>
            <p:ph type="sldNum" sz="quarter" idx="12"/>
          </p:nvPr>
        </p:nvSpPr>
        <p:spPr/>
        <p:txBody>
          <a:bodyPr/>
          <a:lstStyle/>
          <a:p>
            <a:fld id="{8A915127-4F0C-4A8D-8722-C4F8B090C6CD}" type="slidenum">
              <a:rPr lang="en-US" smtClean="0"/>
              <a:t>3</a:t>
            </a:fld>
            <a:endParaRPr lang="en-US" dirty="0"/>
          </a:p>
        </p:txBody>
      </p:sp>
      <p:grpSp>
        <p:nvGrpSpPr>
          <p:cNvPr id="42" name="Group 41">
            <a:extLst>
              <a:ext uri="{FF2B5EF4-FFF2-40B4-BE49-F238E27FC236}">
                <a16:creationId xmlns:a16="http://schemas.microsoft.com/office/drawing/2014/main" id="{6D70F475-E6DD-4960-8F51-C17E8FFD03FB}"/>
              </a:ext>
            </a:extLst>
          </p:cNvPr>
          <p:cNvGrpSpPr/>
          <p:nvPr/>
        </p:nvGrpSpPr>
        <p:grpSpPr>
          <a:xfrm>
            <a:off x="1" y="1518407"/>
            <a:ext cx="8833606" cy="4368771"/>
            <a:chOff x="358435" y="2001490"/>
            <a:chExt cx="8071483" cy="3885687"/>
          </a:xfrm>
        </p:grpSpPr>
        <p:sp>
          <p:nvSpPr>
            <p:cNvPr id="4" name="Freeform: Shape 17">
              <a:extLst>
                <a:ext uri="{FF2B5EF4-FFF2-40B4-BE49-F238E27FC236}">
                  <a16:creationId xmlns:a16="http://schemas.microsoft.com/office/drawing/2014/main" id="{CA3332F3-9DE4-F847-8586-7ED1313ABC15}"/>
                </a:ext>
              </a:extLst>
            </p:cNvPr>
            <p:cNvSpPr/>
            <p:nvPr/>
          </p:nvSpPr>
          <p:spPr>
            <a:xfrm>
              <a:off x="4170488" y="2001490"/>
              <a:ext cx="3340576" cy="720866"/>
            </a:xfrm>
            <a:custGeom>
              <a:avLst/>
              <a:gdLst>
                <a:gd name="connsiteX0" fmla="*/ 4559862 w 5113164"/>
                <a:gd name="connsiteY0" fmla="*/ 0 h 1103375"/>
                <a:gd name="connsiteX1" fmla="*/ 4593005 w 5113164"/>
                <a:gd name="connsiteY1" fmla="*/ 13421 h 1103375"/>
                <a:gd name="connsiteX2" fmla="*/ 5099127 w 5113164"/>
                <a:gd name="connsiteY2" fmla="*/ 518332 h 1103375"/>
                <a:gd name="connsiteX3" fmla="*/ 5099127 w 5113164"/>
                <a:gd name="connsiteY3" fmla="*/ 584460 h 1103375"/>
                <a:gd name="connsiteX4" fmla="*/ 4593005 w 5113164"/>
                <a:gd name="connsiteY4" fmla="*/ 1089372 h 1103375"/>
                <a:gd name="connsiteX5" fmla="*/ 4559862 w 5113164"/>
                <a:gd name="connsiteY5" fmla="*/ 1103375 h 1103375"/>
                <a:gd name="connsiteX6" fmla="*/ 4556896 w 5113164"/>
                <a:gd name="connsiteY6" fmla="*/ 1102122 h 1103375"/>
                <a:gd name="connsiteX7" fmla="*/ 0 w 5113164"/>
                <a:gd name="connsiteY7" fmla="*/ 1102122 h 1103375"/>
                <a:gd name="connsiteX8" fmla="*/ 0 w 5113164"/>
                <a:gd name="connsiteY8" fmla="*/ 1449 h 1103375"/>
                <a:gd name="connsiteX9" fmla="*/ 4556284 w 5113164"/>
                <a:gd name="connsiteY9" fmla="*/ 1449 h 110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3164" h="1103375">
                  <a:moveTo>
                    <a:pt x="4559862" y="0"/>
                  </a:moveTo>
                  <a:cubicBezTo>
                    <a:pt x="4571949" y="0"/>
                    <a:pt x="4584037" y="4474"/>
                    <a:pt x="4593005" y="13421"/>
                  </a:cubicBezTo>
                  <a:lnTo>
                    <a:pt x="5099127" y="518332"/>
                  </a:lnTo>
                  <a:cubicBezTo>
                    <a:pt x="5117843" y="537003"/>
                    <a:pt x="5117843" y="566567"/>
                    <a:pt x="5099127" y="584460"/>
                  </a:cubicBezTo>
                  <a:cubicBezTo>
                    <a:pt x="4593005" y="1089372"/>
                    <a:pt x="4593005" y="1089372"/>
                    <a:pt x="4593005" y="1089372"/>
                  </a:cubicBezTo>
                  <a:cubicBezTo>
                    <a:pt x="4584037" y="1098707"/>
                    <a:pt x="4571949" y="1103375"/>
                    <a:pt x="4559862" y="1103375"/>
                  </a:cubicBezTo>
                  <a:lnTo>
                    <a:pt x="4556896" y="1102122"/>
                  </a:lnTo>
                  <a:lnTo>
                    <a:pt x="0" y="1102122"/>
                  </a:lnTo>
                  <a:lnTo>
                    <a:pt x="0" y="1449"/>
                  </a:lnTo>
                  <a:lnTo>
                    <a:pt x="4556284" y="1449"/>
                  </a:lnTo>
                  <a:close/>
                </a:path>
              </a:pathLst>
            </a:custGeom>
            <a:solidFill>
              <a:schemeClr val="tx2">
                <a:lumMod val="7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Freeform 9">
              <a:extLst>
                <a:ext uri="{FF2B5EF4-FFF2-40B4-BE49-F238E27FC236}">
                  <a16:creationId xmlns:a16="http://schemas.microsoft.com/office/drawing/2014/main" id="{A7DACBC6-9287-1246-BBF6-70C177EBBE7A}"/>
                </a:ext>
              </a:extLst>
            </p:cNvPr>
            <p:cNvSpPr>
              <a:spLocks/>
            </p:cNvSpPr>
            <p:nvPr/>
          </p:nvSpPr>
          <p:spPr bwMode="auto">
            <a:xfrm>
              <a:off x="3815719" y="2002437"/>
              <a:ext cx="721329" cy="719101"/>
            </a:xfrm>
            <a:custGeom>
              <a:avLst/>
              <a:gdLst>
                <a:gd name="T0" fmla="*/ 1407 w 1431"/>
                <a:gd name="T1" fmla="*/ 672 h 1430"/>
                <a:gd name="T2" fmla="*/ 1407 w 1431"/>
                <a:gd name="T3" fmla="*/ 757 h 1430"/>
                <a:gd name="T4" fmla="*/ 758 w 1431"/>
                <a:gd name="T5" fmla="*/ 1406 h 1430"/>
                <a:gd name="T6" fmla="*/ 673 w 1431"/>
                <a:gd name="T7" fmla="*/ 1406 h 1430"/>
                <a:gd name="T8" fmla="*/ 24 w 1431"/>
                <a:gd name="T9" fmla="*/ 757 h 1430"/>
                <a:gd name="T10" fmla="*/ 24 w 1431"/>
                <a:gd name="T11" fmla="*/ 672 h 1430"/>
                <a:gd name="T12" fmla="*/ 673 w 1431"/>
                <a:gd name="T13" fmla="*/ 23 h 1430"/>
                <a:gd name="T14" fmla="*/ 758 w 1431"/>
                <a:gd name="T15" fmla="*/ 23 h 1430"/>
                <a:gd name="T16" fmla="*/ 1407 w 1431"/>
                <a:gd name="T17" fmla="*/ 672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1" h="1430">
                  <a:moveTo>
                    <a:pt x="1407" y="672"/>
                  </a:moveTo>
                  <a:cubicBezTo>
                    <a:pt x="1431" y="696"/>
                    <a:pt x="1431" y="734"/>
                    <a:pt x="1407" y="757"/>
                  </a:cubicBezTo>
                  <a:cubicBezTo>
                    <a:pt x="758" y="1406"/>
                    <a:pt x="758" y="1406"/>
                    <a:pt x="758" y="1406"/>
                  </a:cubicBezTo>
                  <a:cubicBezTo>
                    <a:pt x="735" y="1430"/>
                    <a:pt x="696" y="1430"/>
                    <a:pt x="673" y="1406"/>
                  </a:cubicBezTo>
                  <a:cubicBezTo>
                    <a:pt x="24" y="757"/>
                    <a:pt x="24" y="757"/>
                    <a:pt x="24" y="757"/>
                  </a:cubicBezTo>
                  <a:cubicBezTo>
                    <a:pt x="0" y="734"/>
                    <a:pt x="0" y="696"/>
                    <a:pt x="24" y="672"/>
                  </a:cubicBezTo>
                  <a:cubicBezTo>
                    <a:pt x="673" y="23"/>
                    <a:pt x="673" y="23"/>
                    <a:pt x="673" y="23"/>
                  </a:cubicBezTo>
                  <a:cubicBezTo>
                    <a:pt x="696" y="0"/>
                    <a:pt x="735" y="0"/>
                    <a:pt x="758" y="23"/>
                  </a:cubicBezTo>
                  <a:lnTo>
                    <a:pt x="1407" y="672"/>
                  </a:lnTo>
                  <a:close/>
                </a:path>
              </a:pathLst>
            </a:custGeom>
            <a:solidFill>
              <a:schemeClr val="tx2">
                <a:lumMod val="75000"/>
              </a:schemeClr>
            </a:solidFill>
            <a:ln>
              <a:noFill/>
            </a:ln>
            <a:effectLst>
              <a:outerShdw blurRad="190500" dist="114300" dir="9600000" sx="93000" sy="93000" algn="tr" rotWithShape="0">
                <a:prstClr val="black">
                  <a:alpha val="44000"/>
                </a:prstClr>
              </a:outerShdw>
            </a:effectLst>
          </p:spPr>
          <p:txBody>
            <a:bodyPr vert="horz" wrap="square" lIns="68598" tIns="34299" rIns="68598" bIns="34299" numCol="1" anchor="ctr" anchorCtr="0" compatLnSpc="1">
              <a:prstTxWarp prst="textNoShape">
                <a:avLst/>
              </a:prstTxWarp>
            </a:bodyPr>
            <a:lstStyle/>
            <a:p>
              <a:pPr algn="ctr"/>
              <a:r>
                <a:rPr lang="en-IN" sz="2701"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6" name="Freeform: Shape 20">
              <a:extLst>
                <a:ext uri="{FF2B5EF4-FFF2-40B4-BE49-F238E27FC236}">
                  <a16:creationId xmlns:a16="http://schemas.microsoft.com/office/drawing/2014/main" id="{F4241826-BF1E-5844-87DC-59B0E5643E20}"/>
                </a:ext>
              </a:extLst>
            </p:cNvPr>
            <p:cNvSpPr/>
            <p:nvPr/>
          </p:nvSpPr>
          <p:spPr>
            <a:xfrm>
              <a:off x="4170488" y="5166311"/>
              <a:ext cx="3340576" cy="720866"/>
            </a:xfrm>
            <a:custGeom>
              <a:avLst/>
              <a:gdLst>
                <a:gd name="connsiteX0" fmla="*/ 4559862 w 5113164"/>
                <a:gd name="connsiteY0" fmla="*/ 0 h 1103375"/>
                <a:gd name="connsiteX1" fmla="*/ 4593005 w 5113164"/>
                <a:gd name="connsiteY1" fmla="*/ 13421 h 1103375"/>
                <a:gd name="connsiteX2" fmla="*/ 5099127 w 5113164"/>
                <a:gd name="connsiteY2" fmla="*/ 518332 h 1103375"/>
                <a:gd name="connsiteX3" fmla="*/ 5099127 w 5113164"/>
                <a:gd name="connsiteY3" fmla="*/ 584460 h 1103375"/>
                <a:gd name="connsiteX4" fmla="*/ 4593005 w 5113164"/>
                <a:gd name="connsiteY4" fmla="*/ 1089372 h 1103375"/>
                <a:gd name="connsiteX5" fmla="*/ 4559862 w 5113164"/>
                <a:gd name="connsiteY5" fmla="*/ 1103375 h 1103375"/>
                <a:gd name="connsiteX6" fmla="*/ 4556896 w 5113164"/>
                <a:gd name="connsiteY6" fmla="*/ 1102122 h 1103375"/>
                <a:gd name="connsiteX7" fmla="*/ 0 w 5113164"/>
                <a:gd name="connsiteY7" fmla="*/ 1102122 h 1103375"/>
                <a:gd name="connsiteX8" fmla="*/ 0 w 5113164"/>
                <a:gd name="connsiteY8" fmla="*/ 1449 h 1103375"/>
                <a:gd name="connsiteX9" fmla="*/ 4556284 w 5113164"/>
                <a:gd name="connsiteY9" fmla="*/ 1449 h 110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3164" h="1103375">
                  <a:moveTo>
                    <a:pt x="4559862" y="0"/>
                  </a:moveTo>
                  <a:cubicBezTo>
                    <a:pt x="4571949" y="0"/>
                    <a:pt x="4584037" y="4474"/>
                    <a:pt x="4593005" y="13421"/>
                  </a:cubicBezTo>
                  <a:lnTo>
                    <a:pt x="5099127" y="518332"/>
                  </a:lnTo>
                  <a:cubicBezTo>
                    <a:pt x="5117843" y="537003"/>
                    <a:pt x="5117843" y="566567"/>
                    <a:pt x="5099127" y="584460"/>
                  </a:cubicBezTo>
                  <a:cubicBezTo>
                    <a:pt x="4593005" y="1089372"/>
                    <a:pt x="4593005" y="1089372"/>
                    <a:pt x="4593005" y="1089372"/>
                  </a:cubicBezTo>
                  <a:cubicBezTo>
                    <a:pt x="4584037" y="1098707"/>
                    <a:pt x="4571949" y="1103375"/>
                    <a:pt x="4559862" y="1103375"/>
                  </a:cubicBezTo>
                  <a:lnTo>
                    <a:pt x="4556896" y="1102122"/>
                  </a:lnTo>
                  <a:lnTo>
                    <a:pt x="0" y="1102122"/>
                  </a:lnTo>
                  <a:lnTo>
                    <a:pt x="0" y="1449"/>
                  </a:lnTo>
                  <a:lnTo>
                    <a:pt x="4556284" y="1449"/>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Freeform 9">
              <a:extLst>
                <a:ext uri="{FF2B5EF4-FFF2-40B4-BE49-F238E27FC236}">
                  <a16:creationId xmlns:a16="http://schemas.microsoft.com/office/drawing/2014/main" id="{68377364-8870-8D4E-8B77-2BD8C4D6E14C}"/>
                </a:ext>
              </a:extLst>
            </p:cNvPr>
            <p:cNvSpPr>
              <a:spLocks/>
            </p:cNvSpPr>
            <p:nvPr/>
          </p:nvSpPr>
          <p:spPr bwMode="auto">
            <a:xfrm>
              <a:off x="3815719" y="5167257"/>
              <a:ext cx="721329" cy="719101"/>
            </a:xfrm>
            <a:custGeom>
              <a:avLst/>
              <a:gdLst>
                <a:gd name="T0" fmla="*/ 1407 w 1431"/>
                <a:gd name="T1" fmla="*/ 672 h 1430"/>
                <a:gd name="T2" fmla="*/ 1407 w 1431"/>
                <a:gd name="T3" fmla="*/ 757 h 1430"/>
                <a:gd name="T4" fmla="*/ 758 w 1431"/>
                <a:gd name="T5" fmla="*/ 1406 h 1430"/>
                <a:gd name="T6" fmla="*/ 673 w 1431"/>
                <a:gd name="T7" fmla="*/ 1406 h 1430"/>
                <a:gd name="T8" fmla="*/ 24 w 1431"/>
                <a:gd name="T9" fmla="*/ 757 h 1430"/>
                <a:gd name="T10" fmla="*/ 24 w 1431"/>
                <a:gd name="T11" fmla="*/ 672 h 1430"/>
                <a:gd name="T12" fmla="*/ 673 w 1431"/>
                <a:gd name="T13" fmla="*/ 23 h 1430"/>
                <a:gd name="T14" fmla="*/ 758 w 1431"/>
                <a:gd name="T15" fmla="*/ 23 h 1430"/>
                <a:gd name="T16" fmla="*/ 1407 w 1431"/>
                <a:gd name="T17" fmla="*/ 672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1" h="1430">
                  <a:moveTo>
                    <a:pt x="1407" y="672"/>
                  </a:moveTo>
                  <a:cubicBezTo>
                    <a:pt x="1431" y="696"/>
                    <a:pt x="1431" y="734"/>
                    <a:pt x="1407" y="757"/>
                  </a:cubicBezTo>
                  <a:cubicBezTo>
                    <a:pt x="758" y="1406"/>
                    <a:pt x="758" y="1406"/>
                    <a:pt x="758" y="1406"/>
                  </a:cubicBezTo>
                  <a:cubicBezTo>
                    <a:pt x="735" y="1430"/>
                    <a:pt x="696" y="1430"/>
                    <a:pt x="673" y="1406"/>
                  </a:cubicBezTo>
                  <a:cubicBezTo>
                    <a:pt x="24" y="757"/>
                    <a:pt x="24" y="757"/>
                    <a:pt x="24" y="757"/>
                  </a:cubicBezTo>
                  <a:cubicBezTo>
                    <a:pt x="0" y="734"/>
                    <a:pt x="0" y="696"/>
                    <a:pt x="24" y="672"/>
                  </a:cubicBezTo>
                  <a:cubicBezTo>
                    <a:pt x="673" y="23"/>
                    <a:pt x="673" y="23"/>
                    <a:pt x="673" y="23"/>
                  </a:cubicBezTo>
                  <a:cubicBezTo>
                    <a:pt x="696" y="0"/>
                    <a:pt x="735" y="0"/>
                    <a:pt x="758" y="23"/>
                  </a:cubicBezTo>
                  <a:lnTo>
                    <a:pt x="1407" y="672"/>
                  </a:lnTo>
                  <a:close/>
                </a:path>
              </a:pathLst>
            </a:custGeom>
            <a:solidFill>
              <a:schemeClr val="accent5"/>
            </a:solidFill>
            <a:ln>
              <a:noFill/>
            </a:ln>
            <a:effectLst>
              <a:outerShdw blurRad="190500" dist="114300" dir="9600000" sx="93000" sy="93000" algn="tr" rotWithShape="0">
                <a:prstClr val="black">
                  <a:alpha val="44000"/>
                </a:prstClr>
              </a:outerShdw>
            </a:effectLst>
          </p:spPr>
          <p:txBody>
            <a:bodyPr vert="horz" wrap="square" lIns="68598" tIns="34299" rIns="68598" bIns="34299" numCol="1" anchor="ctr" anchorCtr="0" compatLnSpc="1">
              <a:prstTxWarp prst="textNoShape">
                <a:avLst/>
              </a:prstTxWarp>
            </a:bodyPr>
            <a:lstStyle/>
            <a:p>
              <a:pPr algn="ctr"/>
              <a:r>
                <a:rPr lang="en-IN" sz="2701"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8" name="Freeform: Shape 23">
              <a:extLst>
                <a:ext uri="{FF2B5EF4-FFF2-40B4-BE49-F238E27FC236}">
                  <a16:creationId xmlns:a16="http://schemas.microsoft.com/office/drawing/2014/main" id="{405E5312-0F43-0A47-864F-D89E2E085CA2}"/>
                </a:ext>
              </a:extLst>
            </p:cNvPr>
            <p:cNvSpPr/>
            <p:nvPr/>
          </p:nvSpPr>
          <p:spPr>
            <a:xfrm>
              <a:off x="4629915" y="4363826"/>
              <a:ext cx="3340576" cy="720866"/>
            </a:xfrm>
            <a:custGeom>
              <a:avLst/>
              <a:gdLst>
                <a:gd name="connsiteX0" fmla="*/ 4559862 w 5113164"/>
                <a:gd name="connsiteY0" fmla="*/ 0 h 1103375"/>
                <a:gd name="connsiteX1" fmla="*/ 4593005 w 5113164"/>
                <a:gd name="connsiteY1" fmla="*/ 13421 h 1103375"/>
                <a:gd name="connsiteX2" fmla="*/ 5099127 w 5113164"/>
                <a:gd name="connsiteY2" fmla="*/ 518332 h 1103375"/>
                <a:gd name="connsiteX3" fmla="*/ 5099127 w 5113164"/>
                <a:gd name="connsiteY3" fmla="*/ 584460 h 1103375"/>
                <a:gd name="connsiteX4" fmla="*/ 4593005 w 5113164"/>
                <a:gd name="connsiteY4" fmla="*/ 1089372 h 1103375"/>
                <a:gd name="connsiteX5" fmla="*/ 4559862 w 5113164"/>
                <a:gd name="connsiteY5" fmla="*/ 1103375 h 1103375"/>
                <a:gd name="connsiteX6" fmla="*/ 4556896 w 5113164"/>
                <a:gd name="connsiteY6" fmla="*/ 1102122 h 1103375"/>
                <a:gd name="connsiteX7" fmla="*/ 0 w 5113164"/>
                <a:gd name="connsiteY7" fmla="*/ 1102122 h 1103375"/>
                <a:gd name="connsiteX8" fmla="*/ 0 w 5113164"/>
                <a:gd name="connsiteY8" fmla="*/ 1449 h 1103375"/>
                <a:gd name="connsiteX9" fmla="*/ 4556284 w 5113164"/>
                <a:gd name="connsiteY9" fmla="*/ 1449 h 110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3164" h="1103375">
                  <a:moveTo>
                    <a:pt x="4559862" y="0"/>
                  </a:moveTo>
                  <a:cubicBezTo>
                    <a:pt x="4571949" y="0"/>
                    <a:pt x="4584037" y="4474"/>
                    <a:pt x="4593005" y="13421"/>
                  </a:cubicBezTo>
                  <a:lnTo>
                    <a:pt x="5099127" y="518332"/>
                  </a:lnTo>
                  <a:cubicBezTo>
                    <a:pt x="5117843" y="537003"/>
                    <a:pt x="5117843" y="566567"/>
                    <a:pt x="5099127" y="584460"/>
                  </a:cubicBezTo>
                  <a:cubicBezTo>
                    <a:pt x="4593005" y="1089372"/>
                    <a:pt x="4593005" y="1089372"/>
                    <a:pt x="4593005" y="1089372"/>
                  </a:cubicBezTo>
                  <a:cubicBezTo>
                    <a:pt x="4584037" y="1098707"/>
                    <a:pt x="4571949" y="1103375"/>
                    <a:pt x="4559862" y="1103375"/>
                  </a:cubicBezTo>
                  <a:lnTo>
                    <a:pt x="4556896" y="1102122"/>
                  </a:lnTo>
                  <a:lnTo>
                    <a:pt x="0" y="1102122"/>
                  </a:lnTo>
                  <a:lnTo>
                    <a:pt x="0" y="1449"/>
                  </a:lnTo>
                  <a:lnTo>
                    <a:pt x="4556284" y="1449"/>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 name="Freeform 9">
              <a:extLst>
                <a:ext uri="{FF2B5EF4-FFF2-40B4-BE49-F238E27FC236}">
                  <a16:creationId xmlns:a16="http://schemas.microsoft.com/office/drawing/2014/main" id="{A2E7ED4E-04AF-6243-894F-B467D9C6D44B}"/>
                </a:ext>
              </a:extLst>
            </p:cNvPr>
            <p:cNvSpPr>
              <a:spLocks/>
            </p:cNvSpPr>
            <p:nvPr/>
          </p:nvSpPr>
          <p:spPr bwMode="auto">
            <a:xfrm>
              <a:off x="4275146" y="4376053"/>
              <a:ext cx="721329" cy="719101"/>
            </a:xfrm>
            <a:custGeom>
              <a:avLst/>
              <a:gdLst>
                <a:gd name="T0" fmla="*/ 1407 w 1431"/>
                <a:gd name="T1" fmla="*/ 672 h 1430"/>
                <a:gd name="T2" fmla="*/ 1407 w 1431"/>
                <a:gd name="T3" fmla="*/ 757 h 1430"/>
                <a:gd name="T4" fmla="*/ 758 w 1431"/>
                <a:gd name="T5" fmla="*/ 1406 h 1430"/>
                <a:gd name="T6" fmla="*/ 673 w 1431"/>
                <a:gd name="T7" fmla="*/ 1406 h 1430"/>
                <a:gd name="T8" fmla="*/ 24 w 1431"/>
                <a:gd name="T9" fmla="*/ 757 h 1430"/>
                <a:gd name="T10" fmla="*/ 24 w 1431"/>
                <a:gd name="T11" fmla="*/ 672 h 1430"/>
                <a:gd name="T12" fmla="*/ 673 w 1431"/>
                <a:gd name="T13" fmla="*/ 23 h 1430"/>
                <a:gd name="T14" fmla="*/ 758 w 1431"/>
                <a:gd name="T15" fmla="*/ 23 h 1430"/>
                <a:gd name="T16" fmla="*/ 1407 w 1431"/>
                <a:gd name="T17" fmla="*/ 672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1" h="1430">
                  <a:moveTo>
                    <a:pt x="1407" y="672"/>
                  </a:moveTo>
                  <a:cubicBezTo>
                    <a:pt x="1431" y="696"/>
                    <a:pt x="1431" y="734"/>
                    <a:pt x="1407" y="757"/>
                  </a:cubicBezTo>
                  <a:cubicBezTo>
                    <a:pt x="758" y="1406"/>
                    <a:pt x="758" y="1406"/>
                    <a:pt x="758" y="1406"/>
                  </a:cubicBezTo>
                  <a:cubicBezTo>
                    <a:pt x="735" y="1430"/>
                    <a:pt x="696" y="1430"/>
                    <a:pt x="673" y="1406"/>
                  </a:cubicBezTo>
                  <a:cubicBezTo>
                    <a:pt x="24" y="757"/>
                    <a:pt x="24" y="757"/>
                    <a:pt x="24" y="757"/>
                  </a:cubicBezTo>
                  <a:cubicBezTo>
                    <a:pt x="0" y="734"/>
                    <a:pt x="0" y="696"/>
                    <a:pt x="24" y="672"/>
                  </a:cubicBezTo>
                  <a:cubicBezTo>
                    <a:pt x="673" y="23"/>
                    <a:pt x="673" y="23"/>
                    <a:pt x="673" y="23"/>
                  </a:cubicBezTo>
                  <a:cubicBezTo>
                    <a:pt x="696" y="0"/>
                    <a:pt x="735" y="0"/>
                    <a:pt x="758" y="23"/>
                  </a:cubicBezTo>
                  <a:lnTo>
                    <a:pt x="1407" y="672"/>
                  </a:lnTo>
                  <a:close/>
                </a:path>
              </a:pathLst>
            </a:custGeom>
            <a:solidFill>
              <a:schemeClr val="accent4"/>
            </a:solidFill>
            <a:ln>
              <a:noFill/>
            </a:ln>
            <a:effectLst>
              <a:outerShdw blurRad="190500" dist="114300" dir="9600000" sx="93000" sy="93000" algn="tr" rotWithShape="0">
                <a:prstClr val="black">
                  <a:alpha val="44000"/>
                </a:prstClr>
              </a:outerShdw>
            </a:effectLst>
          </p:spPr>
          <p:txBody>
            <a:bodyPr vert="horz" wrap="square" lIns="68598" tIns="34299" rIns="68598" bIns="34299" numCol="1" anchor="ctr" anchorCtr="0" compatLnSpc="1">
              <a:prstTxWarp prst="textNoShape">
                <a:avLst/>
              </a:prstTxWarp>
            </a:bodyPr>
            <a:lstStyle/>
            <a:p>
              <a:pPr algn="ctr"/>
              <a:r>
                <a:rPr lang="en-IN" sz="2701"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0" name="Freeform: Shape 26">
              <a:extLst>
                <a:ext uri="{FF2B5EF4-FFF2-40B4-BE49-F238E27FC236}">
                  <a16:creationId xmlns:a16="http://schemas.microsoft.com/office/drawing/2014/main" id="{74E4FCBF-0B7D-5845-AF54-7A08BA91E9C2}"/>
                </a:ext>
              </a:extLst>
            </p:cNvPr>
            <p:cNvSpPr/>
            <p:nvPr/>
          </p:nvSpPr>
          <p:spPr>
            <a:xfrm>
              <a:off x="4629915" y="2792696"/>
              <a:ext cx="3340576" cy="720866"/>
            </a:xfrm>
            <a:custGeom>
              <a:avLst/>
              <a:gdLst>
                <a:gd name="connsiteX0" fmla="*/ 4559862 w 5113164"/>
                <a:gd name="connsiteY0" fmla="*/ 0 h 1103375"/>
                <a:gd name="connsiteX1" fmla="*/ 4593005 w 5113164"/>
                <a:gd name="connsiteY1" fmla="*/ 13421 h 1103375"/>
                <a:gd name="connsiteX2" fmla="*/ 5099127 w 5113164"/>
                <a:gd name="connsiteY2" fmla="*/ 518332 h 1103375"/>
                <a:gd name="connsiteX3" fmla="*/ 5099127 w 5113164"/>
                <a:gd name="connsiteY3" fmla="*/ 584460 h 1103375"/>
                <a:gd name="connsiteX4" fmla="*/ 4593005 w 5113164"/>
                <a:gd name="connsiteY4" fmla="*/ 1089372 h 1103375"/>
                <a:gd name="connsiteX5" fmla="*/ 4559862 w 5113164"/>
                <a:gd name="connsiteY5" fmla="*/ 1103375 h 1103375"/>
                <a:gd name="connsiteX6" fmla="*/ 4556896 w 5113164"/>
                <a:gd name="connsiteY6" fmla="*/ 1102122 h 1103375"/>
                <a:gd name="connsiteX7" fmla="*/ 0 w 5113164"/>
                <a:gd name="connsiteY7" fmla="*/ 1102122 h 1103375"/>
                <a:gd name="connsiteX8" fmla="*/ 0 w 5113164"/>
                <a:gd name="connsiteY8" fmla="*/ 1449 h 1103375"/>
                <a:gd name="connsiteX9" fmla="*/ 4556284 w 5113164"/>
                <a:gd name="connsiteY9" fmla="*/ 1449 h 110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3164" h="1103375">
                  <a:moveTo>
                    <a:pt x="4559862" y="0"/>
                  </a:moveTo>
                  <a:cubicBezTo>
                    <a:pt x="4571949" y="0"/>
                    <a:pt x="4584037" y="4474"/>
                    <a:pt x="4593005" y="13421"/>
                  </a:cubicBezTo>
                  <a:lnTo>
                    <a:pt x="5099127" y="518332"/>
                  </a:lnTo>
                  <a:cubicBezTo>
                    <a:pt x="5117843" y="537003"/>
                    <a:pt x="5117843" y="566567"/>
                    <a:pt x="5099127" y="584460"/>
                  </a:cubicBezTo>
                  <a:cubicBezTo>
                    <a:pt x="4593005" y="1089372"/>
                    <a:pt x="4593005" y="1089372"/>
                    <a:pt x="4593005" y="1089372"/>
                  </a:cubicBezTo>
                  <a:cubicBezTo>
                    <a:pt x="4584037" y="1098707"/>
                    <a:pt x="4571949" y="1103375"/>
                    <a:pt x="4559862" y="1103375"/>
                  </a:cubicBezTo>
                  <a:lnTo>
                    <a:pt x="4556896" y="1102122"/>
                  </a:lnTo>
                  <a:lnTo>
                    <a:pt x="0" y="1102122"/>
                  </a:lnTo>
                  <a:lnTo>
                    <a:pt x="0" y="1449"/>
                  </a:lnTo>
                  <a:lnTo>
                    <a:pt x="4556284" y="1449"/>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1" name="Freeform 9">
              <a:extLst>
                <a:ext uri="{FF2B5EF4-FFF2-40B4-BE49-F238E27FC236}">
                  <a16:creationId xmlns:a16="http://schemas.microsoft.com/office/drawing/2014/main" id="{285AB3EC-A758-C142-AC6F-FA2AA73B8AD6}"/>
                </a:ext>
              </a:extLst>
            </p:cNvPr>
            <p:cNvSpPr>
              <a:spLocks/>
            </p:cNvSpPr>
            <p:nvPr/>
          </p:nvSpPr>
          <p:spPr bwMode="auto">
            <a:xfrm>
              <a:off x="4275146" y="2793642"/>
              <a:ext cx="721329" cy="719101"/>
            </a:xfrm>
            <a:custGeom>
              <a:avLst/>
              <a:gdLst>
                <a:gd name="T0" fmla="*/ 1407 w 1431"/>
                <a:gd name="T1" fmla="*/ 672 h 1430"/>
                <a:gd name="T2" fmla="*/ 1407 w 1431"/>
                <a:gd name="T3" fmla="*/ 757 h 1430"/>
                <a:gd name="T4" fmla="*/ 758 w 1431"/>
                <a:gd name="T5" fmla="*/ 1406 h 1430"/>
                <a:gd name="T6" fmla="*/ 673 w 1431"/>
                <a:gd name="T7" fmla="*/ 1406 h 1430"/>
                <a:gd name="T8" fmla="*/ 24 w 1431"/>
                <a:gd name="T9" fmla="*/ 757 h 1430"/>
                <a:gd name="T10" fmla="*/ 24 w 1431"/>
                <a:gd name="T11" fmla="*/ 672 h 1430"/>
                <a:gd name="T12" fmla="*/ 673 w 1431"/>
                <a:gd name="T13" fmla="*/ 23 h 1430"/>
                <a:gd name="T14" fmla="*/ 758 w 1431"/>
                <a:gd name="T15" fmla="*/ 23 h 1430"/>
                <a:gd name="T16" fmla="*/ 1407 w 1431"/>
                <a:gd name="T17" fmla="*/ 672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1" h="1430">
                  <a:moveTo>
                    <a:pt x="1407" y="672"/>
                  </a:moveTo>
                  <a:cubicBezTo>
                    <a:pt x="1431" y="696"/>
                    <a:pt x="1431" y="734"/>
                    <a:pt x="1407" y="757"/>
                  </a:cubicBezTo>
                  <a:cubicBezTo>
                    <a:pt x="758" y="1406"/>
                    <a:pt x="758" y="1406"/>
                    <a:pt x="758" y="1406"/>
                  </a:cubicBezTo>
                  <a:cubicBezTo>
                    <a:pt x="735" y="1430"/>
                    <a:pt x="696" y="1430"/>
                    <a:pt x="673" y="1406"/>
                  </a:cubicBezTo>
                  <a:cubicBezTo>
                    <a:pt x="24" y="757"/>
                    <a:pt x="24" y="757"/>
                    <a:pt x="24" y="757"/>
                  </a:cubicBezTo>
                  <a:cubicBezTo>
                    <a:pt x="0" y="734"/>
                    <a:pt x="0" y="696"/>
                    <a:pt x="24" y="672"/>
                  </a:cubicBezTo>
                  <a:cubicBezTo>
                    <a:pt x="673" y="23"/>
                    <a:pt x="673" y="23"/>
                    <a:pt x="673" y="23"/>
                  </a:cubicBezTo>
                  <a:cubicBezTo>
                    <a:pt x="696" y="0"/>
                    <a:pt x="735" y="0"/>
                    <a:pt x="758" y="23"/>
                  </a:cubicBezTo>
                  <a:lnTo>
                    <a:pt x="1407" y="672"/>
                  </a:lnTo>
                  <a:close/>
                </a:path>
              </a:pathLst>
            </a:custGeom>
            <a:solidFill>
              <a:schemeClr val="accent1"/>
            </a:solidFill>
            <a:ln>
              <a:noFill/>
            </a:ln>
            <a:effectLst>
              <a:outerShdw blurRad="190500" dist="114300" dir="9600000" sx="93000" sy="93000" algn="tr" rotWithShape="0">
                <a:prstClr val="black">
                  <a:alpha val="44000"/>
                </a:prstClr>
              </a:outerShdw>
            </a:effectLst>
          </p:spPr>
          <p:txBody>
            <a:bodyPr vert="horz" wrap="square" lIns="68598" tIns="34299" rIns="68598" bIns="34299" numCol="1" anchor="ctr" anchorCtr="0" compatLnSpc="1">
              <a:prstTxWarp prst="textNoShape">
                <a:avLst/>
              </a:prstTxWarp>
            </a:bodyPr>
            <a:lstStyle/>
            <a:p>
              <a:pPr algn="ctr"/>
              <a:r>
                <a:rPr lang="en-IN" sz="2701"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2" name="Freeform: Shape 29">
              <a:extLst>
                <a:ext uri="{FF2B5EF4-FFF2-40B4-BE49-F238E27FC236}">
                  <a16:creationId xmlns:a16="http://schemas.microsoft.com/office/drawing/2014/main" id="{575869E9-4A8B-7D44-B02C-ECA6ED4D72A4}"/>
                </a:ext>
              </a:extLst>
            </p:cNvPr>
            <p:cNvSpPr/>
            <p:nvPr/>
          </p:nvSpPr>
          <p:spPr>
            <a:xfrm>
              <a:off x="5089342" y="3583901"/>
              <a:ext cx="3340576" cy="720866"/>
            </a:xfrm>
            <a:custGeom>
              <a:avLst/>
              <a:gdLst>
                <a:gd name="connsiteX0" fmla="*/ 4559862 w 5113164"/>
                <a:gd name="connsiteY0" fmla="*/ 0 h 1103375"/>
                <a:gd name="connsiteX1" fmla="*/ 4593005 w 5113164"/>
                <a:gd name="connsiteY1" fmla="*/ 13421 h 1103375"/>
                <a:gd name="connsiteX2" fmla="*/ 5099127 w 5113164"/>
                <a:gd name="connsiteY2" fmla="*/ 518332 h 1103375"/>
                <a:gd name="connsiteX3" fmla="*/ 5099127 w 5113164"/>
                <a:gd name="connsiteY3" fmla="*/ 584460 h 1103375"/>
                <a:gd name="connsiteX4" fmla="*/ 4593005 w 5113164"/>
                <a:gd name="connsiteY4" fmla="*/ 1089372 h 1103375"/>
                <a:gd name="connsiteX5" fmla="*/ 4559862 w 5113164"/>
                <a:gd name="connsiteY5" fmla="*/ 1103375 h 1103375"/>
                <a:gd name="connsiteX6" fmla="*/ 4556896 w 5113164"/>
                <a:gd name="connsiteY6" fmla="*/ 1102122 h 1103375"/>
                <a:gd name="connsiteX7" fmla="*/ 0 w 5113164"/>
                <a:gd name="connsiteY7" fmla="*/ 1102122 h 1103375"/>
                <a:gd name="connsiteX8" fmla="*/ 0 w 5113164"/>
                <a:gd name="connsiteY8" fmla="*/ 1449 h 1103375"/>
                <a:gd name="connsiteX9" fmla="*/ 4556284 w 5113164"/>
                <a:gd name="connsiteY9" fmla="*/ 1449 h 110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3164" h="1103375">
                  <a:moveTo>
                    <a:pt x="4559862" y="0"/>
                  </a:moveTo>
                  <a:cubicBezTo>
                    <a:pt x="4571949" y="0"/>
                    <a:pt x="4584037" y="4474"/>
                    <a:pt x="4593005" y="13421"/>
                  </a:cubicBezTo>
                  <a:lnTo>
                    <a:pt x="5099127" y="518332"/>
                  </a:lnTo>
                  <a:cubicBezTo>
                    <a:pt x="5117843" y="537003"/>
                    <a:pt x="5117843" y="566567"/>
                    <a:pt x="5099127" y="584460"/>
                  </a:cubicBezTo>
                  <a:cubicBezTo>
                    <a:pt x="4593005" y="1089372"/>
                    <a:pt x="4593005" y="1089372"/>
                    <a:pt x="4593005" y="1089372"/>
                  </a:cubicBezTo>
                  <a:cubicBezTo>
                    <a:pt x="4584037" y="1098707"/>
                    <a:pt x="4571949" y="1103375"/>
                    <a:pt x="4559862" y="1103375"/>
                  </a:cubicBezTo>
                  <a:lnTo>
                    <a:pt x="4556896" y="1102122"/>
                  </a:lnTo>
                  <a:lnTo>
                    <a:pt x="0" y="1102122"/>
                  </a:lnTo>
                  <a:lnTo>
                    <a:pt x="0" y="1449"/>
                  </a:lnTo>
                  <a:lnTo>
                    <a:pt x="4556284" y="144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3" name="Freeform 9">
              <a:extLst>
                <a:ext uri="{FF2B5EF4-FFF2-40B4-BE49-F238E27FC236}">
                  <a16:creationId xmlns:a16="http://schemas.microsoft.com/office/drawing/2014/main" id="{2874818A-F250-FD4D-9B6E-41D79DFA04BE}"/>
                </a:ext>
              </a:extLst>
            </p:cNvPr>
            <p:cNvSpPr>
              <a:spLocks/>
            </p:cNvSpPr>
            <p:nvPr/>
          </p:nvSpPr>
          <p:spPr bwMode="auto">
            <a:xfrm>
              <a:off x="4734574" y="3584782"/>
              <a:ext cx="721329" cy="719101"/>
            </a:xfrm>
            <a:custGeom>
              <a:avLst/>
              <a:gdLst>
                <a:gd name="T0" fmla="*/ 1407 w 1431"/>
                <a:gd name="T1" fmla="*/ 672 h 1430"/>
                <a:gd name="T2" fmla="*/ 1407 w 1431"/>
                <a:gd name="T3" fmla="*/ 757 h 1430"/>
                <a:gd name="T4" fmla="*/ 758 w 1431"/>
                <a:gd name="T5" fmla="*/ 1406 h 1430"/>
                <a:gd name="T6" fmla="*/ 673 w 1431"/>
                <a:gd name="T7" fmla="*/ 1406 h 1430"/>
                <a:gd name="T8" fmla="*/ 24 w 1431"/>
                <a:gd name="T9" fmla="*/ 757 h 1430"/>
                <a:gd name="T10" fmla="*/ 24 w 1431"/>
                <a:gd name="T11" fmla="*/ 672 h 1430"/>
                <a:gd name="T12" fmla="*/ 673 w 1431"/>
                <a:gd name="T13" fmla="*/ 23 h 1430"/>
                <a:gd name="T14" fmla="*/ 758 w 1431"/>
                <a:gd name="T15" fmla="*/ 23 h 1430"/>
                <a:gd name="T16" fmla="*/ 1407 w 1431"/>
                <a:gd name="T17" fmla="*/ 672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1" h="1430">
                  <a:moveTo>
                    <a:pt x="1407" y="672"/>
                  </a:moveTo>
                  <a:cubicBezTo>
                    <a:pt x="1431" y="696"/>
                    <a:pt x="1431" y="734"/>
                    <a:pt x="1407" y="757"/>
                  </a:cubicBezTo>
                  <a:cubicBezTo>
                    <a:pt x="758" y="1406"/>
                    <a:pt x="758" y="1406"/>
                    <a:pt x="758" y="1406"/>
                  </a:cubicBezTo>
                  <a:cubicBezTo>
                    <a:pt x="735" y="1430"/>
                    <a:pt x="696" y="1430"/>
                    <a:pt x="673" y="1406"/>
                  </a:cubicBezTo>
                  <a:cubicBezTo>
                    <a:pt x="24" y="757"/>
                    <a:pt x="24" y="757"/>
                    <a:pt x="24" y="757"/>
                  </a:cubicBezTo>
                  <a:cubicBezTo>
                    <a:pt x="0" y="734"/>
                    <a:pt x="0" y="696"/>
                    <a:pt x="24" y="672"/>
                  </a:cubicBezTo>
                  <a:cubicBezTo>
                    <a:pt x="673" y="23"/>
                    <a:pt x="673" y="23"/>
                    <a:pt x="673" y="23"/>
                  </a:cubicBezTo>
                  <a:cubicBezTo>
                    <a:pt x="696" y="0"/>
                    <a:pt x="735" y="0"/>
                    <a:pt x="758" y="23"/>
                  </a:cubicBezTo>
                  <a:lnTo>
                    <a:pt x="1407" y="672"/>
                  </a:lnTo>
                  <a:close/>
                </a:path>
              </a:pathLst>
            </a:custGeom>
            <a:solidFill>
              <a:schemeClr val="accent3"/>
            </a:solidFill>
            <a:ln>
              <a:noFill/>
            </a:ln>
            <a:effectLst>
              <a:outerShdw blurRad="190500" dist="114300" dir="9600000" sx="93000" sy="93000" algn="tr" rotWithShape="0">
                <a:prstClr val="black">
                  <a:alpha val="44000"/>
                </a:prstClr>
              </a:outerShdw>
            </a:effectLst>
          </p:spPr>
          <p:txBody>
            <a:bodyPr vert="horz" wrap="square" lIns="68598" tIns="34299" rIns="68598" bIns="34299" numCol="1" anchor="ctr" anchorCtr="0" compatLnSpc="1">
              <a:prstTxWarp prst="textNoShape">
                <a:avLst/>
              </a:prstTxWarp>
            </a:bodyPr>
            <a:lstStyle/>
            <a:p>
              <a:pPr algn="ctr"/>
              <a:r>
                <a:rPr lang="en-IN" sz="2701"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4" name="Oval 13">
              <a:extLst>
                <a:ext uri="{FF2B5EF4-FFF2-40B4-BE49-F238E27FC236}">
                  <a16:creationId xmlns:a16="http://schemas.microsoft.com/office/drawing/2014/main" id="{54F430CB-1B1C-3149-9D48-2E8486F488FD}"/>
                </a:ext>
              </a:extLst>
            </p:cNvPr>
            <p:cNvSpPr/>
            <p:nvPr/>
          </p:nvSpPr>
          <p:spPr>
            <a:xfrm>
              <a:off x="945327" y="3056777"/>
              <a:ext cx="1775111" cy="17751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5" name="Circle: Hollow 3">
              <a:extLst>
                <a:ext uri="{FF2B5EF4-FFF2-40B4-BE49-F238E27FC236}">
                  <a16:creationId xmlns:a16="http://schemas.microsoft.com/office/drawing/2014/main" id="{97DDD201-ECEA-084C-B8AB-1FDB48E1DB99}"/>
                </a:ext>
              </a:extLst>
            </p:cNvPr>
            <p:cNvSpPr/>
            <p:nvPr/>
          </p:nvSpPr>
          <p:spPr>
            <a:xfrm>
              <a:off x="891973" y="3003423"/>
              <a:ext cx="1881819" cy="1881819"/>
            </a:xfrm>
            <a:prstGeom prst="donut">
              <a:avLst>
                <a:gd name="adj" fmla="val 6247"/>
              </a:avLst>
            </a:prstGeom>
            <a:gradFill flip="none" rotWithShape="1">
              <a:gsLst>
                <a:gs pos="0">
                  <a:schemeClr val="bg1">
                    <a:lumMod val="75000"/>
                  </a:schemeClr>
                </a:gs>
                <a:gs pos="100000">
                  <a:schemeClr val="bg1">
                    <a:lumMod val="95000"/>
                  </a:schemeClr>
                </a:gs>
              </a:gsLst>
              <a:lin ang="16200000" scaled="1"/>
              <a:tileRect/>
            </a:gradFill>
            <a:ln>
              <a:noFill/>
            </a:ln>
            <a:effectLst>
              <a:outerShdw blurRad="152400" dist="63500" dir="2700000" sx="91000" sy="91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schemeClr val="tx1"/>
                </a:solidFill>
              </a:endParaRPr>
            </a:p>
          </p:txBody>
        </p:sp>
        <p:sp>
          <p:nvSpPr>
            <p:cNvPr id="16" name="Block Arc 15">
              <a:extLst>
                <a:ext uri="{FF2B5EF4-FFF2-40B4-BE49-F238E27FC236}">
                  <a16:creationId xmlns:a16="http://schemas.microsoft.com/office/drawing/2014/main" id="{7667BA4E-5706-574F-81EE-AEB01B048AB1}"/>
                </a:ext>
              </a:extLst>
            </p:cNvPr>
            <p:cNvSpPr/>
            <p:nvPr/>
          </p:nvSpPr>
          <p:spPr>
            <a:xfrm rot="5400000">
              <a:off x="657680" y="2769130"/>
              <a:ext cx="2350406" cy="2350406"/>
            </a:xfrm>
            <a:prstGeom prst="blockArc">
              <a:avLst>
                <a:gd name="adj1" fmla="val 10800000"/>
                <a:gd name="adj2" fmla="val 102723"/>
                <a:gd name="adj3" fmla="val 490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schemeClr val="tx1"/>
                </a:solidFill>
              </a:endParaRPr>
            </a:p>
          </p:txBody>
        </p:sp>
        <p:sp>
          <p:nvSpPr>
            <p:cNvPr id="17" name="Arc 16">
              <a:extLst>
                <a:ext uri="{FF2B5EF4-FFF2-40B4-BE49-F238E27FC236}">
                  <a16:creationId xmlns:a16="http://schemas.microsoft.com/office/drawing/2014/main" id="{90671E36-595A-054A-8AC0-769752F3EF07}"/>
                </a:ext>
              </a:extLst>
            </p:cNvPr>
            <p:cNvSpPr/>
            <p:nvPr/>
          </p:nvSpPr>
          <p:spPr>
            <a:xfrm>
              <a:off x="358435" y="2469885"/>
              <a:ext cx="2948896" cy="2948896"/>
            </a:xfrm>
            <a:prstGeom prst="arc">
              <a:avLst>
                <a:gd name="adj1" fmla="val 16200000"/>
                <a:gd name="adj2" fmla="val 5493388"/>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350"/>
            </a:p>
          </p:txBody>
        </p:sp>
        <p:sp>
          <p:nvSpPr>
            <p:cNvPr id="18" name="TextBox 17">
              <a:extLst>
                <a:ext uri="{FF2B5EF4-FFF2-40B4-BE49-F238E27FC236}">
                  <a16:creationId xmlns:a16="http://schemas.microsoft.com/office/drawing/2014/main" id="{A947177A-7977-8645-AE47-DD8B80B38991}"/>
                </a:ext>
              </a:extLst>
            </p:cNvPr>
            <p:cNvSpPr txBox="1"/>
            <p:nvPr/>
          </p:nvSpPr>
          <p:spPr>
            <a:xfrm>
              <a:off x="4818423" y="2168470"/>
              <a:ext cx="2347689" cy="328493"/>
            </a:xfrm>
            <a:prstGeom prst="rect">
              <a:avLst/>
            </a:prstGeom>
            <a:noFill/>
          </p:spPr>
          <p:txBody>
            <a:bodyPr wrap="square" lIns="0" rIns="0" rtlCol="0" anchor="ctr">
              <a:spAutoFit/>
            </a:bodyPr>
            <a:lstStyle/>
            <a:p>
              <a:pPr lvl="0"/>
              <a:r>
                <a:rPr lang="en-US" b="1" dirty="0">
                  <a:solidFill>
                    <a:schemeClr val="bg1"/>
                  </a:solidFill>
                </a:rPr>
                <a:t>What does it mean?</a:t>
              </a:r>
            </a:p>
          </p:txBody>
        </p:sp>
        <p:sp>
          <p:nvSpPr>
            <p:cNvPr id="19" name="Circle: Hollow 40">
              <a:extLst>
                <a:ext uri="{FF2B5EF4-FFF2-40B4-BE49-F238E27FC236}">
                  <a16:creationId xmlns:a16="http://schemas.microsoft.com/office/drawing/2014/main" id="{67FA11BA-F822-FF4F-B26F-CC4CB1F4EF67}"/>
                </a:ext>
              </a:extLst>
            </p:cNvPr>
            <p:cNvSpPr/>
            <p:nvPr/>
          </p:nvSpPr>
          <p:spPr>
            <a:xfrm>
              <a:off x="2072603" y="2758462"/>
              <a:ext cx="205693" cy="205693"/>
            </a:xfrm>
            <a:prstGeom prst="donut">
              <a:avLst>
                <a:gd name="adj" fmla="val 31204"/>
              </a:avLst>
            </a:prstGeom>
            <a:solidFill>
              <a:schemeClr val="tx2"/>
            </a:solidFill>
            <a:ln>
              <a:noFill/>
            </a:ln>
            <a:effectLst>
              <a:outerShdw blurRad="25400" dist="38100" dir="120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schemeClr val="tx1"/>
                </a:solidFill>
              </a:endParaRPr>
            </a:p>
          </p:txBody>
        </p:sp>
        <p:sp>
          <p:nvSpPr>
            <p:cNvPr id="20" name="Circle: Hollow 41">
              <a:extLst>
                <a:ext uri="{FF2B5EF4-FFF2-40B4-BE49-F238E27FC236}">
                  <a16:creationId xmlns:a16="http://schemas.microsoft.com/office/drawing/2014/main" id="{EA33ABA8-2B1D-2D45-8DFC-EA2183DAF503}"/>
                </a:ext>
              </a:extLst>
            </p:cNvPr>
            <p:cNvSpPr/>
            <p:nvPr/>
          </p:nvSpPr>
          <p:spPr>
            <a:xfrm>
              <a:off x="2072603" y="4930985"/>
              <a:ext cx="205693" cy="205693"/>
            </a:xfrm>
            <a:prstGeom prst="donut">
              <a:avLst>
                <a:gd name="adj" fmla="val 31204"/>
              </a:avLst>
            </a:prstGeom>
            <a:solidFill>
              <a:schemeClr val="accent5"/>
            </a:solidFill>
            <a:ln>
              <a:noFill/>
            </a:ln>
            <a:effectLst>
              <a:outerShdw blurRad="25400" dist="38100" dir="120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schemeClr val="tx1"/>
                </a:solidFill>
              </a:endParaRPr>
            </a:p>
          </p:txBody>
        </p:sp>
        <p:sp>
          <p:nvSpPr>
            <p:cNvPr id="21" name="Circle: Hollow 42">
              <a:extLst>
                <a:ext uri="{FF2B5EF4-FFF2-40B4-BE49-F238E27FC236}">
                  <a16:creationId xmlns:a16="http://schemas.microsoft.com/office/drawing/2014/main" id="{0EC04759-4AFE-E44E-ACDC-2752530A9834}"/>
                </a:ext>
              </a:extLst>
            </p:cNvPr>
            <p:cNvSpPr/>
            <p:nvPr/>
          </p:nvSpPr>
          <p:spPr>
            <a:xfrm>
              <a:off x="2653633" y="3184682"/>
              <a:ext cx="205693" cy="205693"/>
            </a:xfrm>
            <a:prstGeom prst="donut">
              <a:avLst>
                <a:gd name="adj" fmla="val 31204"/>
              </a:avLst>
            </a:prstGeom>
            <a:ln>
              <a:noFill/>
            </a:ln>
            <a:effectLst>
              <a:outerShdw blurRad="25400" dist="38100" dir="120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schemeClr val="tx1"/>
                </a:solidFill>
              </a:endParaRPr>
            </a:p>
          </p:txBody>
        </p:sp>
        <p:sp>
          <p:nvSpPr>
            <p:cNvPr id="22" name="Circle: Hollow 43">
              <a:extLst>
                <a:ext uri="{FF2B5EF4-FFF2-40B4-BE49-F238E27FC236}">
                  <a16:creationId xmlns:a16="http://schemas.microsoft.com/office/drawing/2014/main" id="{6BD0DEEB-8D08-C54F-9701-95A6A436BF43}"/>
                </a:ext>
              </a:extLst>
            </p:cNvPr>
            <p:cNvSpPr/>
            <p:nvPr/>
          </p:nvSpPr>
          <p:spPr>
            <a:xfrm>
              <a:off x="2865765" y="3841486"/>
              <a:ext cx="205693" cy="205693"/>
            </a:xfrm>
            <a:prstGeom prst="donut">
              <a:avLst>
                <a:gd name="adj" fmla="val 31204"/>
              </a:avLst>
            </a:prstGeom>
            <a:solidFill>
              <a:schemeClr val="accent2"/>
            </a:solidFill>
            <a:ln>
              <a:noFill/>
            </a:ln>
            <a:effectLst>
              <a:outerShdw blurRad="25400" dist="38100" dir="120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schemeClr val="tx1"/>
                </a:solidFill>
              </a:endParaRPr>
            </a:p>
          </p:txBody>
        </p:sp>
        <p:sp>
          <p:nvSpPr>
            <p:cNvPr id="23" name="Circle: Hollow 44">
              <a:extLst>
                <a:ext uri="{FF2B5EF4-FFF2-40B4-BE49-F238E27FC236}">
                  <a16:creationId xmlns:a16="http://schemas.microsoft.com/office/drawing/2014/main" id="{580A5A8E-2C61-EF4B-9636-CB55A165DE3F}"/>
                </a:ext>
              </a:extLst>
            </p:cNvPr>
            <p:cNvSpPr/>
            <p:nvPr/>
          </p:nvSpPr>
          <p:spPr>
            <a:xfrm>
              <a:off x="2653633" y="4504739"/>
              <a:ext cx="205693" cy="205693"/>
            </a:xfrm>
            <a:prstGeom prst="donut">
              <a:avLst>
                <a:gd name="adj" fmla="val 31204"/>
              </a:avLst>
            </a:prstGeom>
            <a:solidFill>
              <a:schemeClr val="accent4"/>
            </a:solidFill>
            <a:ln>
              <a:noFill/>
            </a:ln>
            <a:effectLst>
              <a:outerShdw blurRad="25400" dist="38100" dir="120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schemeClr val="tx1"/>
                </a:solidFill>
              </a:endParaRPr>
            </a:p>
          </p:txBody>
        </p:sp>
        <p:sp>
          <p:nvSpPr>
            <p:cNvPr id="24" name="TextBox 23">
              <a:extLst>
                <a:ext uri="{FF2B5EF4-FFF2-40B4-BE49-F238E27FC236}">
                  <a16:creationId xmlns:a16="http://schemas.microsoft.com/office/drawing/2014/main" id="{044EA93D-DF1D-6047-9EE5-51F4AA5BFE2C}"/>
                </a:ext>
              </a:extLst>
            </p:cNvPr>
            <p:cNvSpPr txBox="1"/>
            <p:nvPr/>
          </p:nvSpPr>
          <p:spPr>
            <a:xfrm>
              <a:off x="4706012" y="5223234"/>
              <a:ext cx="2460100" cy="574862"/>
            </a:xfrm>
            <a:prstGeom prst="rect">
              <a:avLst/>
            </a:prstGeom>
            <a:noFill/>
          </p:spPr>
          <p:txBody>
            <a:bodyPr wrap="square" lIns="0" rIns="0" rtlCol="0" anchor="ctr">
              <a:spAutoFit/>
            </a:bodyPr>
            <a:lstStyle/>
            <a:p>
              <a:r>
                <a:rPr lang="en-US" b="1" dirty="0">
                  <a:solidFill>
                    <a:schemeClr val="bg1"/>
                  </a:solidFill>
                </a:rPr>
                <a:t>Key takeaways and Resources</a:t>
              </a:r>
            </a:p>
          </p:txBody>
        </p:sp>
        <p:sp>
          <p:nvSpPr>
            <p:cNvPr id="25" name="TextBox 24">
              <a:extLst>
                <a:ext uri="{FF2B5EF4-FFF2-40B4-BE49-F238E27FC236}">
                  <a16:creationId xmlns:a16="http://schemas.microsoft.com/office/drawing/2014/main" id="{7DC114A2-451E-874D-B49F-76FE31E8F6FD}"/>
                </a:ext>
              </a:extLst>
            </p:cNvPr>
            <p:cNvSpPr txBox="1"/>
            <p:nvPr/>
          </p:nvSpPr>
          <p:spPr>
            <a:xfrm>
              <a:off x="5083324" y="2985808"/>
              <a:ext cx="2778527" cy="328493"/>
            </a:xfrm>
            <a:prstGeom prst="rect">
              <a:avLst/>
            </a:prstGeom>
            <a:noFill/>
          </p:spPr>
          <p:txBody>
            <a:bodyPr wrap="square" lIns="0" rIns="0" rtlCol="0" anchor="ctr">
              <a:spAutoFit/>
            </a:bodyPr>
            <a:lstStyle/>
            <a:p>
              <a:pPr lvl="0"/>
              <a:r>
                <a:rPr lang="en-US" b="1" dirty="0">
                  <a:solidFill>
                    <a:schemeClr val="bg1"/>
                  </a:solidFill>
                </a:rPr>
                <a:t>Why is it important?</a:t>
              </a:r>
            </a:p>
          </p:txBody>
        </p:sp>
        <p:sp>
          <p:nvSpPr>
            <p:cNvPr id="26" name="TextBox 25">
              <a:extLst>
                <a:ext uri="{FF2B5EF4-FFF2-40B4-BE49-F238E27FC236}">
                  <a16:creationId xmlns:a16="http://schemas.microsoft.com/office/drawing/2014/main" id="{7A68AE02-224F-064F-9468-B982B31E4AE7}"/>
                </a:ext>
              </a:extLst>
            </p:cNvPr>
            <p:cNvSpPr txBox="1"/>
            <p:nvPr/>
          </p:nvSpPr>
          <p:spPr>
            <a:xfrm>
              <a:off x="5269877" y="4453508"/>
              <a:ext cx="1975528" cy="574862"/>
            </a:xfrm>
            <a:prstGeom prst="rect">
              <a:avLst/>
            </a:prstGeom>
            <a:noFill/>
          </p:spPr>
          <p:txBody>
            <a:bodyPr wrap="square" lIns="0" rIns="0" rtlCol="0" anchor="ctr">
              <a:spAutoFit/>
            </a:bodyPr>
            <a:lstStyle/>
            <a:p>
              <a:r>
                <a:rPr lang="en-US" b="1" dirty="0">
                  <a:solidFill>
                    <a:schemeClr val="bg1"/>
                  </a:solidFill>
                </a:rPr>
                <a:t>What are the best practices?</a:t>
              </a:r>
            </a:p>
          </p:txBody>
        </p:sp>
        <p:sp>
          <p:nvSpPr>
            <p:cNvPr id="27" name="TextBox 26">
              <a:extLst>
                <a:ext uri="{FF2B5EF4-FFF2-40B4-BE49-F238E27FC236}">
                  <a16:creationId xmlns:a16="http://schemas.microsoft.com/office/drawing/2014/main" id="{82620BD5-B824-E148-85DE-BA257E45F68B}"/>
                </a:ext>
              </a:extLst>
            </p:cNvPr>
            <p:cNvSpPr txBox="1"/>
            <p:nvPr/>
          </p:nvSpPr>
          <p:spPr>
            <a:xfrm>
              <a:off x="5708737" y="3656903"/>
              <a:ext cx="2471255" cy="574862"/>
            </a:xfrm>
            <a:prstGeom prst="rect">
              <a:avLst/>
            </a:prstGeom>
            <a:noFill/>
          </p:spPr>
          <p:txBody>
            <a:bodyPr wrap="square" lIns="0" rIns="0" rtlCol="0" anchor="ctr">
              <a:spAutoFit/>
            </a:bodyPr>
            <a:lstStyle/>
            <a:p>
              <a:r>
                <a:rPr lang="en-US" b="1" dirty="0">
                  <a:solidFill>
                    <a:schemeClr val="bg1"/>
                  </a:solidFill>
                </a:rPr>
                <a:t>How can I do this in my organization?</a:t>
              </a:r>
            </a:p>
          </p:txBody>
        </p:sp>
        <p:sp>
          <p:nvSpPr>
            <p:cNvPr id="28" name="TextBox 27">
              <a:extLst>
                <a:ext uri="{FF2B5EF4-FFF2-40B4-BE49-F238E27FC236}">
                  <a16:creationId xmlns:a16="http://schemas.microsoft.com/office/drawing/2014/main" id="{72E6A008-7BD3-D941-919B-1B8490E5909D}"/>
                </a:ext>
              </a:extLst>
            </p:cNvPr>
            <p:cNvSpPr txBox="1"/>
            <p:nvPr/>
          </p:nvSpPr>
          <p:spPr>
            <a:xfrm>
              <a:off x="945327" y="3369436"/>
              <a:ext cx="1775111" cy="1067601"/>
            </a:xfrm>
            <a:prstGeom prst="rect">
              <a:avLst/>
            </a:prstGeom>
            <a:noFill/>
          </p:spPr>
          <p:txBody>
            <a:bodyPr wrap="square" lIns="0" rIns="0" rtlCol="0" anchor="ctr">
              <a:spAutoFit/>
            </a:bodyPr>
            <a:lstStyle/>
            <a:p>
              <a:pPr algn="ctr">
                <a:defRPr/>
              </a:pPr>
              <a:r>
                <a:rPr lang="en-US" sz="2400" b="1" kern="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Funder</a:t>
              </a:r>
            </a:p>
            <a:p>
              <a:pPr algn="ctr">
                <a:defRPr/>
              </a:pPr>
              <a:r>
                <a:rPr lang="en-US" sz="2400" b="1" kern="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Engagement Basics</a:t>
              </a:r>
            </a:p>
          </p:txBody>
        </p:sp>
        <p:grpSp>
          <p:nvGrpSpPr>
            <p:cNvPr id="29" name="Group 28">
              <a:extLst>
                <a:ext uri="{FF2B5EF4-FFF2-40B4-BE49-F238E27FC236}">
                  <a16:creationId xmlns:a16="http://schemas.microsoft.com/office/drawing/2014/main" id="{A5F61C8F-A036-2E48-BE33-3A578AD02F68}"/>
                </a:ext>
              </a:extLst>
            </p:cNvPr>
            <p:cNvGrpSpPr/>
            <p:nvPr/>
          </p:nvGrpSpPr>
          <p:grpSpPr>
            <a:xfrm>
              <a:off x="2232980" y="2362495"/>
              <a:ext cx="1479351" cy="394119"/>
              <a:chOff x="3212065" y="1662900"/>
              <a:chExt cx="1736419" cy="141122"/>
            </a:xfrm>
          </p:grpSpPr>
          <p:cxnSp>
            <p:nvCxnSpPr>
              <p:cNvPr id="30" name="Straight Connector 29">
                <a:extLst>
                  <a:ext uri="{FF2B5EF4-FFF2-40B4-BE49-F238E27FC236}">
                    <a16:creationId xmlns:a16="http://schemas.microsoft.com/office/drawing/2014/main" id="{036AE9FA-5DF0-AC4D-8AB1-DA2E2B49D2CF}"/>
                  </a:ext>
                </a:extLst>
              </p:cNvPr>
              <p:cNvCxnSpPr/>
              <p:nvPr/>
            </p:nvCxnSpPr>
            <p:spPr>
              <a:xfrm flipH="1">
                <a:off x="3508324" y="1662900"/>
                <a:ext cx="144016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0752959-827F-074A-A799-F95AD6CC2A1E}"/>
                  </a:ext>
                </a:extLst>
              </p:cNvPr>
              <p:cNvCxnSpPr>
                <a:cxnSpLocks/>
              </p:cNvCxnSpPr>
              <p:nvPr/>
            </p:nvCxnSpPr>
            <p:spPr>
              <a:xfrm flipH="1">
                <a:off x="3212065" y="1662943"/>
                <a:ext cx="296823" cy="141079"/>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E983E0A6-7446-E844-A470-547E8732890D}"/>
                </a:ext>
              </a:extLst>
            </p:cNvPr>
            <p:cNvCxnSpPr>
              <a:cxnSpLocks/>
            </p:cNvCxnSpPr>
            <p:nvPr/>
          </p:nvCxnSpPr>
          <p:spPr>
            <a:xfrm flipH="1">
              <a:off x="3098732" y="3944333"/>
              <a:ext cx="1522598"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03EE9E66-0A12-3D48-99BC-446B64B898C3}"/>
                </a:ext>
              </a:extLst>
            </p:cNvPr>
            <p:cNvGrpSpPr/>
            <p:nvPr/>
          </p:nvGrpSpPr>
          <p:grpSpPr>
            <a:xfrm flipV="1">
              <a:off x="2232980" y="5129000"/>
              <a:ext cx="1479351" cy="394119"/>
              <a:chOff x="3212065" y="1662900"/>
              <a:chExt cx="1736419" cy="141122"/>
            </a:xfrm>
          </p:grpSpPr>
          <p:cxnSp>
            <p:nvCxnSpPr>
              <p:cNvPr id="34" name="Straight Connector 33">
                <a:extLst>
                  <a:ext uri="{FF2B5EF4-FFF2-40B4-BE49-F238E27FC236}">
                    <a16:creationId xmlns:a16="http://schemas.microsoft.com/office/drawing/2014/main" id="{1BF5A26E-6D86-4647-800A-6A1FAF469111}"/>
                  </a:ext>
                </a:extLst>
              </p:cNvPr>
              <p:cNvCxnSpPr/>
              <p:nvPr/>
            </p:nvCxnSpPr>
            <p:spPr>
              <a:xfrm flipH="1">
                <a:off x="3508324" y="1662900"/>
                <a:ext cx="144016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E4403A4-A542-6344-8812-20BC28F4BFF2}"/>
                  </a:ext>
                </a:extLst>
              </p:cNvPr>
              <p:cNvCxnSpPr>
                <a:cxnSpLocks/>
              </p:cNvCxnSpPr>
              <p:nvPr/>
            </p:nvCxnSpPr>
            <p:spPr>
              <a:xfrm flipH="1">
                <a:off x="3212065" y="1662943"/>
                <a:ext cx="296823" cy="141079"/>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C906484D-9322-0247-A6F4-E6B3541DE0BC}"/>
                </a:ext>
              </a:extLst>
            </p:cNvPr>
            <p:cNvGrpSpPr/>
            <p:nvPr/>
          </p:nvGrpSpPr>
          <p:grpSpPr>
            <a:xfrm>
              <a:off x="2927156" y="3153970"/>
              <a:ext cx="1261141" cy="101283"/>
              <a:chOff x="3212065" y="1662900"/>
              <a:chExt cx="1251870" cy="141122"/>
            </a:xfrm>
          </p:grpSpPr>
          <p:cxnSp>
            <p:nvCxnSpPr>
              <p:cNvPr id="37" name="Straight Connector 36">
                <a:extLst>
                  <a:ext uri="{FF2B5EF4-FFF2-40B4-BE49-F238E27FC236}">
                    <a16:creationId xmlns:a16="http://schemas.microsoft.com/office/drawing/2014/main" id="{2B98A93E-B140-7542-8398-76C810F5594C}"/>
                  </a:ext>
                </a:extLst>
              </p:cNvPr>
              <p:cNvCxnSpPr>
                <a:cxnSpLocks/>
              </p:cNvCxnSpPr>
              <p:nvPr/>
            </p:nvCxnSpPr>
            <p:spPr>
              <a:xfrm flipH="1">
                <a:off x="3508324" y="1662900"/>
                <a:ext cx="95561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59FC5E7-14E8-0341-AA9C-253298B2F039}"/>
                  </a:ext>
                </a:extLst>
              </p:cNvPr>
              <p:cNvCxnSpPr>
                <a:cxnSpLocks/>
              </p:cNvCxnSpPr>
              <p:nvPr/>
            </p:nvCxnSpPr>
            <p:spPr>
              <a:xfrm flipH="1">
                <a:off x="3212065" y="1662943"/>
                <a:ext cx="296823" cy="141079"/>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FC6A9B26-29AF-2240-92A6-735BC53E8381}"/>
                </a:ext>
              </a:extLst>
            </p:cNvPr>
            <p:cNvGrpSpPr/>
            <p:nvPr/>
          </p:nvGrpSpPr>
          <p:grpSpPr>
            <a:xfrm flipV="1">
              <a:off x="2927156" y="4629249"/>
              <a:ext cx="1261141" cy="101283"/>
              <a:chOff x="3212065" y="1662900"/>
              <a:chExt cx="1251870" cy="141122"/>
            </a:xfrm>
          </p:grpSpPr>
          <p:cxnSp>
            <p:nvCxnSpPr>
              <p:cNvPr id="40" name="Straight Connector 39">
                <a:extLst>
                  <a:ext uri="{FF2B5EF4-FFF2-40B4-BE49-F238E27FC236}">
                    <a16:creationId xmlns:a16="http://schemas.microsoft.com/office/drawing/2014/main" id="{51A627C7-9725-EA40-84C5-1CEE00B5E2AD}"/>
                  </a:ext>
                </a:extLst>
              </p:cNvPr>
              <p:cNvCxnSpPr>
                <a:cxnSpLocks/>
              </p:cNvCxnSpPr>
              <p:nvPr/>
            </p:nvCxnSpPr>
            <p:spPr>
              <a:xfrm flipH="1">
                <a:off x="3508324" y="1662900"/>
                <a:ext cx="95561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A3252E4-2B8E-4943-9372-9473DA35970A}"/>
                  </a:ext>
                </a:extLst>
              </p:cNvPr>
              <p:cNvCxnSpPr>
                <a:cxnSpLocks/>
              </p:cNvCxnSpPr>
              <p:nvPr/>
            </p:nvCxnSpPr>
            <p:spPr>
              <a:xfrm flipH="1">
                <a:off x="3212065" y="1662943"/>
                <a:ext cx="296823" cy="141079"/>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15505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D431D5-0A81-9542-BA5F-5BE8B3534DE8}"/>
              </a:ext>
            </a:extLst>
          </p:cNvPr>
          <p:cNvSpPr>
            <a:spLocks noGrp="1"/>
          </p:cNvSpPr>
          <p:nvPr>
            <p:ph type="sldNum" sz="quarter" idx="12"/>
          </p:nvPr>
        </p:nvSpPr>
        <p:spPr/>
        <p:txBody>
          <a:bodyPr/>
          <a:lstStyle/>
          <a:p>
            <a:fld id="{8A915127-4F0C-4A8D-8722-C4F8B090C6CD}" type="slidenum">
              <a:rPr lang="en-US" smtClean="0"/>
              <a:t>30</a:t>
            </a:fld>
            <a:endParaRPr lang="en-US" dirty="0"/>
          </a:p>
        </p:txBody>
      </p:sp>
      <p:sp>
        <p:nvSpPr>
          <p:cNvPr id="9" name="Rectangle 4">
            <a:extLst>
              <a:ext uri="{FF2B5EF4-FFF2-40B4-BE49-F238E27FC236}">
                <a16:creationId xmlns:a16="http://schemas.microsoft.com/office/drawing/2014/main" id="{96BCCF2D-8B11-4513-ADC4-2997F638B195}"/>
              </a:ext>
            </a:extLst>
          </p:cNvPr>
          <p:cNvSpPr txBox="1">
            <a:spLocks noChangeArrowheads="1"/>
          </p:cNvSpPr>
          <p:nvPr/>
        </p:nvSpPr>
        <p:spPr>
          <a:xfrm>
            <a:off x="201337" y="178945"/>
            <a:ext cx="8816828" cy="74861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lgn="ctr">
              <a:spcAft>
                <a:spcPts val="600"/>
              </a:spcAft>
              <a:defRPr/>
            </a:pPr>
            <a:r>
              <a:rPr lang="en-US" dirty="0">
                <a:solidFill>
                  <a:schemeClr val="tx1">
                    <a:lumMod val="75000"/>
                    <a:lumOff val="25000"/>
                  </a:schemeClr>
                </a:solidFill>
              </a:rPr>
              <a:t>Progress Updates and Reports</a:t>
            </a:r>
          </a:p>
        </p:txBody>
      </p:sp>
      <p:pic>
        <p:nvPicPr>
          <p:cNvPr id="3" name="Picture 2">
            <a:extLst>
              <a:ext uri="{FF2B5EF4-FFF2-40B4-BE49-F238E27FC236}">
                <a16:creationId xmlns:a16="http://schemas.microsoft.com/office/drawing/2014/main" id="{29A1BCF3-1F3C-40D0-AC71-7875825F2B53}"/>
              </a:ext>
            </a:extLst>
          </p:cNvPr>
          <p:cNvPicPr>
            <a:picLocks noChangeAspect="1"/>
          </p:cNvPicPr>
          <p:nvPr/>
        </p:nvPicPr>
        <p:blipFill>
          <a:blip r:embed="rId3"/>
          <a:stretch>
            <a:fillRect/>
          </a:stretch>
        </p:blipFill>
        <p:spPr>
          <a:xfrm>
            <a:off x="654342" y="927558"/>
            <a:ext cx="7919758" cy="5242880"/>
          </a:xfrm>
          <a:prstGeom prst="rect">
            <a:avLst/>
          </a:prstGeom>
        </p:spPr>
      </p:pic>
    </p:spTree>
    <p:extLst>
      <p:ext uri="{BB962C8B-B14F-4D97-AF65-F5344CB8AC3E}">
        <p14:creationId xmlns:p14="http://schemas.microsoft.com/office/powerpoint/2010/main" val="2418341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D431D5-0A81-9542-BA5F-5BE8B3534DE8}"/>
              </a:ext>
            </a:extLst>
          </p:cNvPr>
          <p:cNvSpPr>
            <a:spLocks noGrp="1"/>
          </p:cNvSpPr>
          <p:nvPr>
            <p:ph type="sldNum" sz="quarter" idx="12"/>
          </p:nvPr>
        </p:nvSpPr>
        <p:spPr/>
        <p:txBody>
          <a:bodyPr/>
          <a:lstStyle/>
          <a:p>
            <a:fld id="{8A915127-4F0C-4A8D-8722-C4F8B090C6CD}" type="slidenum">
              <a:rPr lang="en-US" smtClean="0"/>
              <a:t>31</a:t>
            </a:fld>
            <a:endParaRPr lang="en-US" dirty="0"/>
          </a:p>
        </p:txBody>
      </p:sp>
      <p:sp>
        <p:nvSpPr>
          <p:cNvPr id="9" name="Rectangle 4">
            <a:extLst>
              <a:ext uri="{FF2B5EF4-FFF2-40B4-BE49-F238E27FC236}">
                <a16:creationId xmlns:a16="http://schemas.microsoft.com/office/drawing/2014/main" id="{96BCCF2D-8B11-4513-ADC4-2997F638B195}"/>
              </a:ext>
            </a:extLst>
          </p:cNvPr>
          <p:cNvSpPr txBox="1">
            <a:spLocks noChangeArrowheads="1"/>
          </p:cNvSpPr>
          <p:nvPr/>
        </p:nvSpPr>
        <p:spPr>
          <a:xfrm>
            <a:off x="201337" y="178945"/>
            <a:ext cx="8816828" cy="74861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lgn="ctr">
              <a:spcAft>
                <a:spcPts val="600"/>
              </a:spcAft>
              <a:defRPr/>
            </a:pPr>
            <a:r>
              <a:rPr lang="en-US" dirty="0">
                <a:solidFill>
                  <a:schemeClr val="tx1">
                    <a:lumMod val="75000"/>
                    <a:lumOff val="25000"/>
                  </a:schemeClr>
                </a:solidFill>
              </a:rPr>
              <a:t>Photos and Messages of Impact </a:t>
            </a:r>
          </a:p>
        </p:txBody>
      </p:sp>
      <p:pic>
        <p:nvPicPr>
          <p:cNvPr id="3074" name="Picture 2" descr="Group of People Taking Photo">
            <a:extLst>
              <a:ext uri="{FF2B5EF4-FFF2-40B4-BE49-F238E27FC236}">
                <a16:creationId xmlns:a16="http://schemas.microsoft.com/office/drawing/2014/main" id="{8859453B-7647-47AC-95F1-623E19A80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74" y="909590"/>
            <a:ext cx="7780189" cy="5181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376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eam Rubicon Thanks their donors">
            <a:extLst>
              <a:ext uri="{FF2B5EF4-FFF2-40B4-BE49-F238E27FC236}">
                <a16:creationId xmlns:a16="http://schemas.microsoft.com/office/drawing/2014/main" id="{CAAD9CEB-440F-4AF2-B5B5-B6E207F5DE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75420" y="990486"/>
            <a:ext cx="4353885" cy="518319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5D431D5-0A81-9542-BA5F-5BE8B3534DE8}"/>
              </a:ext>
            </a:extLst>
          </p:cNvPr>
          <p:cNvSpPr>
            <a:spLocks noGrp="1"/>
          </p:cNvSpPr>
          <p:nvPr>
            <p:ph type="sldNum" sz="quarter" idx="12"/>
          </p:nvPr>
        </p:nvSpPr>
        <p:spPr>
          <a:xfrm>
            <a:off x="7425343" y="6459785"/>
            <a:ext cx="984019" cy="365125"/>
          </a:xfrm>
        </p:spPr>
        <p:txBody>
          <a:bodyPr>
            <a:normAutofit/>
          </a:bodyPr>
          <a:lstStyle/>
          <a:p>
            <a:pPr>
              <a:spcAft>
                <a:spcPts val="600"/>
              </a:spcAft>
            </a:pPr>
            <a:fld id="{8A915127-4F0C-4A8D-8722-C4F8B090C6CD}" type="slidenum">
              <a:rPr lang="en-US" smtClean="0"/>
              <a:pPr>
                <a:spcAft>
                  <a:spcPts val="600"/>
                </a:spcAft>
              </a:pPr>
              <a:t>32</a:t>
            </a:fld>
            <a:endParaRPr lang="en-US"/>
          </a:p>
        </p:txBody>
      </p:sp>
      <p:sp>
        <p:nvSpPr>
          <p:cNvPr id="4" name="Rectangle 4">
            <a:extLst>
              <a:ext uri="{FF2B5EF4-FFF2-40B4-BE49-F238E27FC236}">
                <a16:creationId xmlns:a16="http://schemas.microsoft.com/office/drawing/2014/main" id="{3CADA121-B673-4CAD-AA60-211109A882F1}"/>
              </a:ext>
            </a:extLst>
          </p:cNvPr>
          <p:cNvSpPr txBox="1">
            <a:spLocks noChangeArrowheads="1"/>
          </p:cNvSpPr>
          <p:nvPr/>
        </p:nvSpPr>
        <p:spPr>
          <a:xfrm>
            <a:off x="201337" y="178945"/>
            <a:ext cx="8816828" cy="75223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lgn="ctr">
              <a:spcAft>
                <a:spcPts val="600"/>
              </a:spcAft>
              <a:defRPr/>
            </a:pPr>
            <a:r>
              <a:rPr lang="en-US" dirty="0">
                <a:solidFill>
                  <a:schemeClr val="tx1">
                    <a:lumMod val="75000"/>
                    <a:lumOff val="25000"/>
                  </a:schemeClr>
                </a:solidFill>
              </a:rPr>
              <a:t>Social Media Shout Out</a:t>
            </a:r>
          </a:p>
        </p:txBody>
      </p:sp>
    </p:spTree>
    <p:extLst>
      <p:ext uri="{BB962C8B-B14F-4D97-AF65-F5344CB8AC3E}">
        <p14:creationId xmlns:p14="http://schemas.microsoft.com/office/powerpoint/2010/main" val="2919014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D431D5-0A81-9542-BA5F-5BE8B3534DE8}"/>
              </a:ext>
            </a:extLst>
          </p:cNvPr>
          <p:cNvSpPr>
            <a:spLocks noGrp="1"/>
          </p:cNvSpPr>
          <p:nvPr>
            <p:ph type="sldNum" sz="quarter" idx="12"/>
          </p:nvPr>
        </p:nvSpPr>
        <p:spPr>
          <a:xfrm>
            <a:off x="7425343" y="6459785"/>
            <a:ext cx="984019" cy="365125"/>
          </a:xfrm>
        </p:spPr>
        <p:txBody>
          <a:bodyPr>
            <a:normAutofit/>
          </a:bodyPr>
          <a:lstStyle/>
          <a:p>
            <a:pPr>
              <a:spcAft>
                <a:spcPts val="600"/>
              </a:spcAft>
            </a:pPr>
            <a:fld id="{8A915127-4F0C-4A8D-8722-C4F8B090C6CD}" type="slidenum">
              <a:rPr lang="en-US" smtClean="0"/>
              <a:pPr>
                <a:spcAft>
                  <a:spcPts val="600"/>
                </a:spcAft>
              </a:pPr>
              <a:t>33</a:t>
            </a:fld>
            <a:endParaRPr lang="en-US"/>
          </a:p>
        </p:txBody>
      </p:sp>
      <p:pic>
        <p:nvPicPr>
          <p:cNvPr id="1026" name="Picture 2" descr="Image result for donor appreciation photo">
            <a:extLst>
              <a:ext uri="{FF2B5EF4-FFF2-40B4-BE49-F238E27FC236}">
                <a16:creationId xmlns:a16="http://schemas.microsoft.com/office/drawing/2014/main" id="{5DE97BCE-522E-4FA2-8080-EC3C7BC70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738" y="975479"/>
            <a:ext cx="4043492" cy="48637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C694B0F-354A-4E88-B48B-EE5A4406609F}"/>
              </a:ext>
            </a:extLst>
          </p:cNvPr>
          <p:cNvPicPr>
            <a:picLocks noChangeAspect="1"/>
          </p:cNvPicPr>
          <p:nvPr/>
        </p:nvPicPr>
        <p:blipFill>
          <a:blip r:embed="rId4"/>
          <a:stretch>
            <a:fillRect/>
          </a:stretch>
        </p:blipFill>
        <p:spPr>
          <a:xfrm>
            <a:off x="6066326" y="975478"/>
            <a:ext cx="2427435" cy="4854869"/>
          </a:xfrm>
          <a:prstGeom prst="rect">
            <a:avLst/>
          </a:prstGeom>
        </p:spPr>
      </p:pic>
      <p:sp>
        <p:nvSpPr>
          <p:cNvPr id="6" name="Rectangle 4">
            <a:extLst>
              <a:ext uri="{FF2B5EF4-FFF2-40B4-BE49-F238E27FC236}">
                <a16:creationId xmlns:a16="http://schemas.microsoft.com/office/drawing/2014/main" id="{A4427444-CB25-49F3-9C85-F78F4544228E}"/>
              </a:ext>
            </a:extLst>
          </p:cNvPr>
          <p:cNvSpPr txBox="1">
            <a:spLocks noChangeArrowheads="1"/>
          </p:cNvSpPr>
          <p:nvPr/>
        </p:nvSpPr>
        <p:spPr>
          <a:xfrm>
            <a:off x="201337" y="178944"/>
            <a:ext cx="8816828" cy="72706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lgn="ctr">
              <a:spcAft>
                <a:spcPts val="600"/>
              </a:spcAft>
              <a:defRPr/>
            </a:pPr>
            <a:r>
              <a:rPr lang="en-US" dirty="0">
                <a:solidFill>
                  <a:schemeClr val="tx1">
                    <a:lumMod val="75000"/>
                    <a:lumOff val="25000"/>
                  </a:schemeClr>
                </a:solidFill>
              </a:rPr>
              <a:t>Donor Appreciation Events</a:t>
            </a:r>
          </a:p>
        </p:txBody>
      </p:sp>
    </p:spTree>
    <p:extLst>
      <p:ext uri="{BB962C8B-B14F-4D97-AF65-F5344CB8AC3E}">
        <p14:creationId xmlns:p14="http://schemas.microsoft.com/office/powerpoint/2010/main" val="888647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D431D5-0A81-9542-BA5F-5BE8B3534DE8}"/>
              </a:ext>
            </a:extLst>
          </p:cNvPr>
          <p:cNvSpPr>
            <a:spLocks noGrp="1"/>
          </p:cNvSpPr>
          <p:nvPr>
            <p:ph type="sldNum" sz="quarter" idx="12"/>
          </p:nvPr>
        </p:nvSpPr>
        <p:spPr/>
        <p:txBody>
          <a:bodyPr/>
          <a:lstStyle/>
          <a:p>
            <a:fld id="{8A915127-4F0C-4A8D-8722-C4F8B090C6CD}" type="slidenum">
              <a:rPr lang="en-US" smtClean="0"/>
              <a:t>34</a:t>
            </a:fld>
            <a:endParaRPr lang="en-US" dirty="0"/>
          </a:p>
        </p:txBody>
      </p:sp>
      <p:sp>
        <p:nvSpPr>
          <p:cNvPr id="8" name="TextBox 7">
            <a:extLst>
              <a:ext uri="{FF2B5EF4-FFF2-40B4-BE49-F238E27FC236}">
                <a16:creationId xmlns:a16="http://schemas.microsoft.com/office/drawing/2014/main" id="{A5AB474A-386C-4C4A-B060-9D1A06B6E9CE}"/>
              </a:ext>
            </a:extLst>
          </p:cNvPr>
          <p:cNvSpPr txBox="1"/>
          <p:nvPr/>
        </p:nvSpPr>
        <p:spPr>
          <a:xfrm>
            <a:off x="864067" y="1786855"/>
            <a:ext cx="1615955" cy="523220"/>
          </a:xfrm>
          <a:prstGeom prst="rect">
            <a:avLst/>
          </a:prstGeom>
          <a:noFill/>
        </p:spPr>
        <p:txBody>
          <a:bodyPr wrap="none" rtlCol="0">
            <a:spAutoFit/>
          </a:bodyPr>
          <a:lstStyle/>
          <a:p>
            <a:r>
              <a:rPr lang="en-US" sz="2800" dirty="0">
                <a:solidFill>
                  <a:schemeClr val="bg1"/>
                </a:solidFill>
              </a:rPr>
              <a:t>Patagonia</a:t>
            </a:r>
          </a:p>
        </p:txBody>
      </p:sp>
      <p:pic>
        <p:nvPicPr>
          <p:cNvPr id="4098" name="Picture 2" descr="Image result for nonprofit appreciation&quot;">
            <a:extLst>
              <a:ext uri="{FF2B5EF4-FFF2-40B4-BE49-F238E27FC236}">
                <a16:creationId xmlns:a16="http://schemas.microsoft.com/office/drawing/2014/main" id="{8F2FEF70-2F56-4EBC-9F2E-FE735C907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75" y="873764"/>
            <a:ext cx="7629187" cy="51705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B9D5D7B-42CF-4453-ACAC-2F3640595C01}"/>
              </a:ext>
            </a:extLst>
          </p:cNvPr>
          <p:cNvSpPr txBox="1">
            <a:spLocks noChangeArrowheads="1"/>
          </p:cNvSpPr>
          <p:nvPr/>
        </p:nvSpPr>
        <p:spPr>
          <a:xfrm>
            <a:off x="201337" y="178944"/>
            <a:ext cx="8816828" cy="72706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lgn="ctr">
              <a:spcAft>
                <a:spcPts val="600"/>
              </a:spcAft>
              <a:defRPr/>
            </a:pPr>
            <a:r>
              <a:rPr lang="en-US" dirty="0">
                <a:solidFill>
                  <a:schemeClr val="tx1">
                    <a:lumMod val="75000"/>
                    <a:lumOff val="25000"/>
                  </a:schemeClr>
                </a:solidFill>
              </a:rPr>
              <a:t>Funder Awards</a:t>
            </a:r>
          </a:p>
        </p:txBody>
      </p:sp>
    </p:spTree>
    <p:extLst>
      <p:ext uri="{BB962C8B-B14F-4D97-AF65-F5344CB8AC3E}">
        <p14:creationId xmlns:p14="http://schemas.microsoft.com/office/powerpoint/2010/main" val="1193169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1">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13">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15">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17">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4">
            <a:extLst>
              <a:ext uri="{FF2B5EF4-FFF2-40B4-BE49-F238E27FC236}">
                <a16:creationId xmlns:a16="http://schemas.microsoft.com/office/drawing/2014/main" id="{24C38BDE-C6EE-4C7E-B6A4-DA34BF5352AD}"/>
              </a:ext>
            </a:extLst>
          </p:cNvPr>
          <p:cNvSpPr txBox="1">
            <a:spLocks noChangeArrowheads="1"/>
          </p:cNvSpPr>
          <p:nvPr/>
        </p:nvSpPr>
        <p:spPr>
          <a:xfrm>
            <a:off x="5047500" y="639097"/>
            <a:ext cx="3609804" cy="368601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spcAft>
                <a:spcPts val="600"/>
              </a:spcAft>
              <a:defRPr/>
            </a:pPr>
            <a:r>
              <a:rPr lang="en-US" sz="8000">
                <a:solidFill>
                  <a:schemeClr val="tx1">
                    <a:lumMod val="85000"/>
                    <a:lumOff val="15000"/>
                  </a:schemeClr>
                </a:solidFill>
              </a:rPr>
              <a:t>Thank You Notes</a:t>
            </a:r>
          </a:p>
        </p:txBody>
      </p:sp>
      <p:pic>
        <p:nvPicPr>
          <p:cNvPr id="4" name="Picture 3">
            <a:extLst>
              <a:ext uri="{FF2B5EF4-FFF2-40B4-BE49-F238E27FC236}">
                <a16:creationId xmlns:a16="http://schemas.microsoft.com/office/drawing/2014/main" id="{DE8F04AF-6D3D-473C-B852-993E4B3980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35" r="7265"/>
          <a:stretch/>
        </p:blipFill>
        <p:spPr>
          <a:xfrm>
            <a:off x="20" y="10"/>
            <a:ext cx="4571980" cy="6857990"/>
          </a:xfrm>
          <a:prstGeom prst="rect">
            <a:avLst/>
          </a:prstGeom>
        </p:spPr>
      </p:pic>
      <p:cxnSp>
        <p:nvCxnSpPr>
          <p:cNvPr id="30" name="Straight Connector 19">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0378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5D431D5-0A81-9542-BA5F-5BE8B3534DE8}"/>
              </a:ext>
            </a:extLst>
          </p:cNvPr>
          <p:cNvSpPr>
            <a:spLocks noGrp="1"/>
          </p:cNvSpPr>
          <p:nvPr>
            <p:ph type="sldNum" sz="quarter" idx="12"/>
          </p:nvPr>
        </p:nvSpPr>
        <p:spPr>
          <a:xfrm>
            <a:off x="8090452" y="6459785"/>
            <a:ext cx="427382" cy="365125"/>
          </a:xfrm>
        </p:spPr>
        <p:txBody>
          <a:bodyPr vert="horz" lIns="91440" tIns="45720" rIns="91440" bIns="45720" rtlCol="0" anchor="ctr">
            <a:normAutofit/>
          </a:bodyPr>
          <a:lstStyle/>
          <a:p>
            <a:pPr>
              <a:spcAft>
                <a:spcPts val="600"/>
              </a:spcAft>
            </a:pPr>
            <a:fld id="{8A915127-4F0C-4A8D-8722-C4F8B090C6CD}" type="slidenum">
              <a:rPr lang="en-US">
                <a:solidFill>
                  <a:schemeClr val="tx1">
                    <a:lumMod val="75000"/>
                    <a:lumOff val="25000"/>
                  </a:schemeClr>
                </a:solidFill>
              </a:rPr>
              <a:pPr>
                <a:spcAft>
                  <a:spcPts val="600"/>
                </a:spcAft>
              </a:pPr>
              <a:t>35</a:t>
            </a:fld>
            <a:endParaRPr lang="en-US">
              <a:solidFill>
                <a:schemeClr val="tx1">
                  <a:lumMod val="75000"/>
                  <a:lumOff val="25000"/>
                </a:schemeClr>
              </a:solidFill>
            </a:endParaRPr>
          </a:p>
        </p:txBody>
      </p:sp>
    </p:spTree>
    <p:extLst>
      <p:ext uri="{BB962C8B-B14F-4D97-AF65-F5344CB8AC3E}">
        <p14:creationId xmlns:p14="http://schemas.microsoft.com/office/powerpoint/2010/main" val="2221046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A2D3E3-7D10-492C-BB15-060F0BE06371}"/>
              </a:ext>
            </a:extLst>
          </p:cNvPr>
          <p:cNvPicPr>
            <a:picLocks noChangeAspect="1"/>
          </p:cNvPicPr>
          <p:nvPr/>
        </p:nvPicPr>
        <p:blipFill rotWithShape="1">
          <a:blip r:embed="rId3">
            <a:alphaModFix amt="35000"/>
          </a:blip>
          <a:srcRect r="3332" b="-1"/>
          <a:stretch/>
        </p:blipFill>
        <p:spPr>
          <a:xfrm>
            <a:off x="20" y="10"/>
            <a:ext cx="9143980" cy="6857990"/>
          </a:xfrm>
          <a:prstGeom prst="rect">
            <a:avLst/>
          </a:prstGeom>
        </p:spPr>
      </p:pic>
      <p:sp>
        <p:nvSpPr>
          <p:cNvPr id="2" name="Title 1"/>
          <p:cNvSpPr>
            <a:spLocks noGrp="1"/>
          </p:cNvSpPr>
          <p:nvPr>
            <p:ph type="title"/>
          </p:nvPr>
        </p:nvSpPr>
        <p:spPr>
          <a:xfrm>
            <a:off x="822960" y="758952"/>
            <a:ext cx="7543800" cy="3566160"/>
          </a:xfrm>
        </p:spPr>
        <p:txBody>
          <a:bodyPr vert="horz" lIns="91440" tIns="45720" rIns="91440" bIns="45720" rtlCol="0" anchor="b">
            <a:normAutofit/>
          </a:bodyPr>
          <a:lstStyle/>
          <a:p>
            <a:r>
              <a:rPr lang="en-US" sz="8000">
                <a:solidFill>
                  <a:srgbClr val="FFFFFF"/>
                </a:solidFill>
                <a:latin typeface="+mj-lt"/>
              </a:rPr>
              <a:t>Pssst…. People Don’t Like to Read</a:t>
            </a:r>
            <a:endParaRPr lang="en-US" sz="8000" dirty="0">
              <a:solidFill>
                <a:srgbClr val="FFFFFF"/>
              </a:solidFill>
              <a:latin typeface="+mj-lt"/>
            </a:endParaRPr>
          </a:p>
        </p:txBody>
      </p:sp>
      <p:cxnSp>
        <p:nvCxnSpPr>
          <p:cNvPr id="16" name="Straight Connector 15">
            <a:extLst>
              <a:ext uri="{FF2B5EF4-FFF2-40B4-BE49-F238E27FC236}">
                <a16:creationId xmlns:a16="http://schemas.microsoft.com/office/drawing/2014/main" id="{E14BE1C0-923F-4557-952F-150367D02F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F1A0E2E-CDD4-46BC-BDBB-D276E3467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8F2A5265-B923-4C48-AB84-FC98FD2024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8A915127-4F0C-4A8D-8722-C4F8B090C6CD}" type="slidenum">
              <a:rPr lang="en-US" sz="900" smtClean="0">
                <a:solidFill>
                  <a:srgbClr val="FFFFFF"/>
                </a:solidFill>
              </a:rPr>
              <a:pPr>
                <a:spcAft>
                  <a:spcPts val="600"/>
                </a:spcAft>
              </a:pPr>
              <a:t>36</a:t>
            </a:fld>
            <a:endParaRPr lang="en-US" sz="900">
              <a:solidFill>
                <a:srgbClr val="FFFFFF"/>
              </a:solidFill>
            </a:endParaRPr>
          </a:p>
        </p:txBody>
      </p:sp>
    </p:spTree>
    <p:extLst>
      <p:ext uri="{BB962C8B-B14F-4D97-AF65-F5344CB8AC3E}">
        <p14:creationId xmlns:p14="http://schemas.microsoft.com/office/powerpoint/2010/main" val="1665429732"/>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D431D5-0A81-9542-BA5F-5BE8B3534DE8}"/>
              </a:ext>
            </a:extLst>
          </p:cNvPr>
          <p:cNvSpPr>
            <a:spLocks noGrp="1"/>
          </p:cNvSpPr>
          <p:nvPr>
            <p:ph type="sldNum" sz="quarter" idx="12"/>
          </p:nvPr>
        </p:nvSpPr>
        <p:spPr/>
        <p:txBody>
          <a:bodyPr/>
          <a:lstStyle/>
          <a:p>
            <a:fld id="{8A915127-4F0C-4A8D-8722-C4F8B090C6CD}" type="slidenum">
              <a:rPr lang="en-US" smtClean="0"/>
              <a:t>37</a:t>
            </a:fld>
            <a:endParaRPr lang="en-US" dirty="0"/>
          </a:p>
        </p:txBody>
      </p:sp>
      <p:pic>
        <p:nvPicPr>
          <p:cNvPr id="3" name="Picture 2">
            <a:extLst>
              <a:ext uri="{FF2B5EF4-FFF2-40B4-BE49-F238E27FC236}">
                <a16:creationId xmlns:a16="http://schemas.microsoft.com/office/drawing/2014/main" id="{4924BA34-D347-4BA9-A6BC-C29645C1A3D3}"/>
              </a:ext>
            </a:extLst>
          </p:cNvPr>
          <p:cNvPicPr>
            <a:picLocks noChangeAspect="1"/>
          </p:cNvPicPr>
          <p:nvPr/>
        </p:nvPicPr>
        <p:blipFill>
          <a:blip r:embed="rId3"/>
          <a:stretch>
            <a:fillRect/>
          </a:stretch>
        </p:blipFill>
        <p:spPr>
          <a:xfrm>
            <a:off x="0" y="277385"/>
            <a:ext cx="9144000" cy="5128054"/>
          </a:xfrm>
          <a:prstGeom prst="rect">
            <a:avLst/>
          </a:prstGeom>
        </p:spPr>
      </p:pic>
    </p:spTree>
    <p:extLst>
      <p:ext uri="{BB962C8B-B14F-4D97-AF65-F5344CB8AC3E}">
        <p14:creationId xmlns:p14="http://schemas.microsoft.com/office/powerpoint/2010/main" val="1311778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CDFFB7-1CBA-43A8-BFDB-7C0E7C69104A}"/>
              </a:ext>
            </a:extLst>
          </p:cNvPr>
          <p:cNvPicPr>
            <a:picLocks noChangeAspect="1"/>
          </p:cNvPicPr>
          <p:nvPr/>
        </p:nvPicPr>
        <p:blipFill>
          <a:blip r:embed="rId3"/>
          <a:stretch>
            <a:fillRect/>
          </a:stretch>
        </p:blipFill>
        <p:spPr>
          <a:xfrm>
            <a:off x="2525086" y="31547"/>
            <a:ext cx="4101199" cy="6285363"/>
          </a:xfrm>
          <a:prstGeom prst="rect">
            <a:avLst/>
          </a:prstGeom>
        </p:spPr>
      </p:pic>
      <p:sp>
        <p:nvSpPr>
          <p:cNvPr id="2" name="Slide Number Placeholder 1">
            <a:extLst>
              <a:ext uri="{FF2B5EF4-FFF2-40B4-BE49-F238E27FC236}">
                <a16:creationId xmlns:a16="http://schemas.microsoft.com/office/drawing/2014/main" id="{55D431D5-0A81-9542-BA5F-5BE8B3534DE8}"/>
              </a:ext>
            </a:extLst>
          </p:cNvPr>
          <p:cNvSpPr>
            <a:spLocks noGrp="1"/>
          </p:cNvSpPr>
          <p:nvPr>
            <p:ph type="sldNum" sz="quarter" idx="12"/>
          </p:nvPr>
        </p:nvSpPr>
        <p:spPr>
          <a:xfrm>
            <a:off x="7425343" y="6459785"/>
            <a:ext cx="984019" cy="365125"/>
          </a:xfrm>
        </p:spPr>
        <p:txBody>
          <a:bodyPr>
            <a:normAutofit/>
          </a:bodyPr>
          <a:lstStyle/>
          <a:p>
            <a:pPr>
              <a:spcAft>
                <a:spcPts val="600"/>
              </a:spcAft>
            </a:pPr>
            <a:fld id="{8A915127-4F0C-4A8D-8722-C4F8B090C6CD}" type="slidenum">
              <a:rPr lang="en-US" smtClean="0"/>
              <a:pPr>
                <a:spcAft>
                  <a:spcPts val="600"/>
                </a:spcAft>
              </a:pPr>
              <a:t>38</a:t>
            </a:fld>
            <a:endParaRPr lang="en-US"/>
          </a:p>
        </p:txBody>
      </p:sp>
    </p:spTree>
    <p:extLst>
      <p:ext uri="{BB962C8B-B14F-4D97-AF65-F5344CB8AC3E}">
        <p14:creationId xmlns:p14="http://schemas.microsoft.com/office/powerpoint/2010/main" val="2727650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6F6CDB-BB62-4955-850F-2746DE59F984}"/>
              </a:ext>
            </a:extLst>
          </p:cNvPr>
          <p:cNvSpPr>
            <a:spLocks noGrp="1"/>
          </p:cNvSpPr>
          <p:nvPr>
            <p:ph type="sldNum" sz="quarter" idx="11"/>
          </p:nvPr>
        </p:nvSpPr>
        <p:spPr/>
        <p:txBody>
          <a:bodyPr/>
          <a:lstStyle/>
          <a:p>
            <a:fld id="{8A915127-4F0C-4A8D-8722-C4F8B090C6CD}" type="slidenum">
              <a:rPr lang="en-US" smtClean="0"/>
              <a:pPr/>
              <a:t>39</a:t>
            </a:fld>
            <a:endParaRPr lang="en-US" dirty="0"/>
          </a:p>
        </p:txBody>
      </p:sp>
      <p:sp>
        <p:nvSpPr>
          <p:cNvPr id="8" name="Title 1">
            <a:extLst>
              <a:ext uri="{FF2B5EF4-FFF2-40B4-BE49-F238E27FC236}">
                <a16:creationId xmlns:a16="http://schemas.microsoft.com/office/drawing/2014/main" id="{66F7F446-C7B8-4062-84C5-B056D4D47878}"/>
              </a:ext>
            </a:extLst>
          </p:cNvPr>
          <p:cNvSpPr>
            <a:spLocks noGrp="1"/>
          </p:cNvSpPr>
          <p:nvPr>
            <p:ph type="title"/>
          </p:nvPr>
        </p:nvSpPr>
        <p:spPr>
          <a:xfrm>
            <a:off x="822960" y="286604"/>
            <a:ext cx="7543800" cy="837522"/>
          </a:xfrm>
        </p:spPr>
        <p:txBody>
          <a:bodyPr vert="horz" lIns="91440" tIns="45720" rIns="91440" bIns="45720" rtlCol="0" anchor="b">
            <a:normAutofit/>
          </a:bodyPr>
          <a:lstStyle/>
          <a:p>
            <a:pPr fontAlgn="auto">
              <a:spcAft>
                <a:spcPts val="0"/>
              </a:spcAft>
              <a:defRPr/>
            </a:pPr>
            <a:r>
              <a:rPr lang="en-US" dirty="0">
                <a:solidFill>
                  <a:schemeClr val="tx1">
                    <a:lumMod val="75000"/>
                    <a:lumOff val="25000"/>
                  </a:schemeClr>
                </a:solidFill>
              </a:rPr>
              <a:t>No One-Size-Fits-All Approach</a:t>
            </a:r>
          </a:p>
        </p:txBody>
      </p:sp>
      <p:pic>
        <p:nvPicPr>
          <p:cNvPr id="2" name="Picture 1">
            <a:extLst>
              <a:ext uri="{FF2B5EF4-FFF2-40B4-BE49-F238E27FC236}">
                <a16:creationId xmlns:a16="http://schemas.microsoft.com/office/drawing/2014/main" id="{5530865D-6477-4860-8149-39E002E78D21}"/>
              </a:ext>
            </a:extLst>
          </p:cNvPr>
          <p:cNvPicPr>
            <a:picLocks noChangeAspect="1"/>
          </p:cNvPicPr>
          <p:nvPr/>
        </p:nvPicPr>
        <p:blipFill>
          <a:blip r:embed="rId3"/>
          <a:stretch>
            <a:fillRect/>
          </a:stretch>
        </p:blipFill>
        <p:spPr>
          <a:xfrm>
            <a:off x="655747" y="1291904"/>
            <a:ext cx="7504233" cy="4825222"/>
          </a:xfrm>
          <a:prstGeom prst="rect">
            <a:avLst/>
          </a:prstGeom>
        </p:spPr>
      </p:pic>
    </p:spTree>
    <p:extLst>
      <p:ext uri="{BB962C8B-B14F-4D97-AF65-F5344CB8AC3E}">
        <p14:creationId xmlns:p14="http://schemas.microsoft.com/office/powerpoint/2010/main" val="1036305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F9237-2E82-B940-B21A-2039B5DB8990}"/>
              </a:ext>
            </a:extLst>
          </p:cNvPr>
          <p:cNvSpPr>
            <a:spLocks noGrp="1"/>
          </p:cNvSpPr>
          <p:nvPr>
            <p:ph type="title"/>
          </p:nvPr>
        </p:nvSpPr>
        <p:spPr>
          <a:xfrm>
            <a:off x="939566" y="758952"/>
            <a:ext cx="7885651" cy="3566160"/>
          </a:xfrm>
        </p:spPr>
        <p:txBody>
          <a:bodyPr>
            <a:normAutofit fontScale="90000"/>
          </a:bodyPr>
          <a:lstStyle/>
          <a:p>
            <a:r>
              <a:rPr lang="en-IN" b="1" dirty="0">
                <a:solidFill>
                  <a:schemeClr val="tx1">
                    <a:lumMod val="75000"/>
                    <a:lumOff val="25000"/>
                  </a:schemeClr>
                </a:solidFill>
                <a:latin typeface="+mj-lt"/>
              </a:rPr>
              <a:t>Part I: What is funder engagement </a:t>
            </a:r>
            <a:br>
              <a:rPr lang="en-IN" b="1" dirty="0">
                <a:solidFill>
                  <a:schemeClr val="tx1">
                    <a:lumMod val="75000"/>
                    <a:lumOff val="25000"/>
                  </a:schemeClr>
                </a:solidFill>
                <a:latin typeface="+mj-lt"/>
              </a:rPr>
            </a:br>
            <a:r>
              <a:rPr lang="en-IN" b="1" dirty="0">
                <a:solidFill>
                  <a:schemeClr val="tx1">
                    <a:lumMod val="75000"/>
                    <a:lumOff val="25000"/>
                  </a:schemeClr>
                </a:solidFill>
                <a:latin typeface="+mj-lt"/>
              </a:rPr>
              <a:t>and why does it matter?</a:t>
            </a:r>
            <a:endParaRPr lang="en-US" dirty="0">
              <a:latin typeface="+mj-lt"/>
            </a:endParaRPr>
          </a:p>
        </p:txBody>
      </p:sp>
      <p:sp>
        <p:nvSpPr>
          <p:cNvPr id="4" name="Slide Number Placeholder 3">
            <a:extLst>
              <a:ext uri="{FF2B5EF4-FFF2-40B4-BE49-F238E27FC236}">
                <a16:creationId xmlns:a16="http://schemas.microsoft.com/office/drawing/2014/main" id="{BF66AEC4-6728-C243-8548-04AEC61C3165}"/>
              </a:ext>
            </a:extLst>
          </p:cNvPr>
          <p:cNvSpPr>
            <a:spLocks noGrp="1"/>
          </p:cNvSpPr>
          <p:nvPr>
            <p:ph type="sldNum" sz="quarter" idx="12"/>
          </p:nvPr>
        </p:nvSpPr>
        <p:spPr/>
        <p:txBody>
          <a:bodyPr/>
          <a:lstStyle/>
          <a:p>
            <a:fld id="{8A915127-4F0C-4A8D-8722-C4F8B090C6CD}" type="slidenum">
              <a:rPr lang="en-US" smtClean="0"/>
              <a:t>4</a:t>
            </a:fld>
            <a:endParaRPr lang="en-US" dirty="0"/>
          </a:p>
        </p:txBody>
      </p:sp>
    </p:spTree>
    <p:extLst>
      <p:ext uri="{BB962C8B-B14F-4D97-AF65-F5344CB8AC3E}">
        <p14:creationId xmlns:p14="http://schemas.microsoft.com/office/powerpoint/2010/main" val="249491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6F6CDB-BB62-4955-850F-2746DE59F984}"/>
              </a:ext>
            </a:extLst>
          </p:cNvPr>
          <p:cNvSpPr>
            <a:spLocks noGrp="1"/>
          </p:cNvSpPr>
          <p:nvPr>
            <p:ph type="sldNum" sz="quarter" idx="11"/>
          </p:nvPr>
        </p:nvSpPr>
        <p:spPr/>
        <p:txBody>
          <a:bodyPr/>
          <a:lstStyle/>
          <a:p>
            <a:fld id="{8A915127-4F0C-4A8D-8722-C4F8B090C6CD}" type="slidenum">
              <a:rPr lang="en-US" smtClean="0"/>
              <a:pPr/>
              <a:t>40</a:t>
            </a:fld>
            <a:endParaRPr lang="en-US" dirty="0"/>
          </a:p>
        </p:txBody>
      </p:sp>
      <p:sp>
        <p:nvSpPr>
          <p:cNvPr id="8" name="Title 1">
            <a:extLst>
              <a:ext uri="{FF2B5EF4-FFF2-40B4-BE49-F238E27FC236}">
                <a16:creationId xmlns:a16="http://schemas.microsoft.com/office/drawing/2014/main" id="{66F7F446-C7B8-4062-84C5-B056D4D47878}"/>
              </a:ext>
            </a:extLst>
          </p:cNvPr>
          <p:cNvSpPr>
            <a:spLocks noGrp="1"/>
          </p:cNvSpPr>
          <p:nvPr>
            <p:ph type="title"/>
          </p:nvPr>
        </p:nvSpPr>
        <p:spPr>
          <a:xfrm>
            <a:off x="822960" y="286604"/>
            <a:ext cx="7543800" cy="837522"/>
          </a:xfrm>
        </p:spPr>
        <p:txBody>
          <a:bodyPr vert="horz" lIns="91440" tIns="45720" rIns="91440" bIns="45720" rtlCol="0" anchor="b">
            <a:normAutofit/>
          </a:bodyPr>
          <a:lstStyle/>
          <a:p>
            <a:pPr algn="ctr" fontAlgn="auto">
              <a:spcAft>
                <a:spcPts val="0"/>
              </a:spcAft>
              <a:defRPr/>
            </a:pPr>
            <a:r>
              <a:rPr lang="en-US" dirty="0">
                <a:solidFill>
                  <a:schemeClr val="tx1">
                    <a:lumMod val="75000"/>
                    <a:lumOff val="25000"/>
                  </a:schemeClr>
                </a:solidFill>
              </a:rPr>
              <a:t>Take Small Steps to Grow</a:t>
            </a:r>
          </a:p>
        </p:txBody>
      </p:sp>
      <p:pic>
        <p:nvPicPr>
          <p:cNvPr id="4" name="Picture 3">
            <a:extLst>
              <a:ext uri="{FF2B5EF4-FFF2-40B4-BE49-F238E27FC236}">
                <a16:creationId xmlns:a16="http://schemas.microsoft.com/office/drawing/2014/main" id="{6956ECE0-BF10-403D-A672-B3026DC81749}"/>
              </a:ext>
            </a:extLst>
          </p:cNvPr>
          <p:cNvPicPr>
            <a:picLocks noChangeAspect="1"/>
          </p:cNvPicPr>
          <p:nvPr/>
        </p:nvPicPr>
        <p:blipFill>
          <a:blip r:embed="rId3"/>
          <a:stretch>
            <a:fillRect/>
          </a:stretch>
        </p:blipFill>
        <p:spPr>
          <a:xfrm>
            <a:off x="777240" y="1124126"/>
            <a:ext cx="7543800" cy="5031715"/>
          </a:xfrm>
          <a:prstGeom prst="rect">
            <a:avLst/>
          </a:prstGeom>
        </p:spPr>
      </p:pic>
    </p:spTree>
    <p:extLst>
      <p:ext uri="{BB962C8B-B14F-4D97-AF65-F5344CB8AC3E}">
        <p14:creationId xmlns:p14="http://schemas.microsoft.com/office/powerpoint/2010/main" val="2304112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FD87A-ACBE-B647-B626-DCFA4A3FA25B}"/>
              </a:ext>
            </a:extLst>
          </p:cNvPr>
          <p:cNvSpPr>
            <a:spLocks noGrp="1"/>
          </p:cNvSpPr>
          <p:nvPr>
            <p:ph type="title"/>
          </p:nvPr>
        </p:nvSpPr>
        <p:spPr>
          <a:xfrm>
            <a:off x="451262" y="758952"/>
            <a:ext cx="8193974" cy="3566160"/>
          </a:xfrm>
        </p:spPr>
        <p:txBody>
          <a:bodyPr>
            <a:normAutofit fontScale="90000"/>
          </a:bodyPr>
          <a:lstStyle/>
          <a:p>
            <a:r>
              <a:rPr lang="en-IN" b="1" dirty="0">
                <a:solidFill>
                  <a:schemeClr val="tx1">
                    <a:lumMod val="75000"/>
                    <a:lumOff val="25000"/>
                  </a:schemeClr>
                </a:solidFill>
              </a:rPr>
              <a:t>Part III: </a:t>
            </a:r>
            <a:br>
              <a:rPr lang="en-IN" b="1" dirty="0">
                <a:solidFill>
                  <a:schemeClr val="tx1">
                    <a:lumMod val="75000"/>
                    <a:lumOff val="25000"/>
                  </a:schemeClr>
                </a:solidFill>
              </a:rPr>
            </a:br>
            <a:r>
              <a:rPr lang="en-IN" b="1" dirty="0">
                <a:solidFill>
                  <a:schemeClr val="tx1">
                    <a:lumMod val="75000"/>
                    <a:lumOff val="25000"/>
                  </a:schemeClr>
                </a:solidFill>
              </a:rPr>
              <a:t>How can I do this for my organization?</a:t>
            </a:r>
            <a:endParaRPr lang="en-US" dirty="0"/>
          </a:p>
        </p:txBody>
      </p:sp>
      <p:sp>
        <p:nvSpPr>
          <p:cNvPr id="4" name="Slide Number Placeholder 3">
            <a:extLst>
              <a:ext uri="{FF2B5EF4-FFF2-40B4-BE49-F238E27FC236}">
                <a16:creationId xmlns:a16="http://schemas.microsoft.com/office/drawing/2014/main" id="{FAD52C05-FCEE-504A-81CD-5851B0492336}"/>
              </a:ext>
            </a:extLst>
          </p:cNvPr>
          <p:cNvSpPr>
            <a:spLocks noGrp="1"/>
          </p:cNvSpPr>
          <p:nvPr>
            <p:ph type="sldNum" sz="quarter" idx="12"/>
          </p:nvPr>
        </p:nvSpPr>
        <p:spPr/>
        <p:txBody>
          <a:bodyPr/>
          <a:lstStyle/>
          <a:p>
            <a:fld id="{8A915127-4F0C-4A8D-8722-C4F8B090C6CD}" type="slidenum">
              <a:rPr lang="en-US" smtClean="0"/>
              <a:t>41</a:t>
            </a:fld>
            <a:endParaRPr lang="en-US" dirty="0"/>
          </a:p>
        </p:txBody>
      </p:sp>
    </p:spTree>
    <p:extLst>
      <p:ext uri="{BB962C8B-B14F-4D97-AF65-F5344CB8AC3E}">
        <p14:creationId xmlns:p14="http://schemas.microsoft.com/office/powerpoint/2010/main" val="1086595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970F74-3D14-0345-8888-6E7C82B64453}"/>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defTabSz="457200">
              <a:spcAft>
                <a:spcPts val="600"/>
              </a:spcAft>
            </a:pPr>
            <a:fld id="{8A915127-4F0C-4A8D-8722-C4F8B090C6CD}" type="slidenum">
              <a:rPr lang="en-US">
                <a:solidFill>
                  <a:srgbClr val="FFFFFF"/>
                </a:solidFill>
              </a:rPr>
              <a:pPr defTabSz="457200">
                <a:spcAft>
                  <a:spcPts val="600"/>
                </a:spcAft>
              </a:pPr>
              <a:t>42</a:t>
            </a:fld>
            <a:endParaRPr lang="en-US">
              <a:solidFill>
                <a:srgbClr val="FFFFFF"/>
              </a:solidFill>
            </a:endParaRPr>
          </a:p>
        </p:txBody>
      </p:sp>
      <p:pic>
        <p:nvPicPr>
          <p:cNvPr id="6" name="Picture 5">
            <a:extLst>
              <a:ext uri="{FF2B5EF4-FFF2-40B4-BE49-F238E27FC236}">
                <a16:creationId xmlns:a16="http://schemas.microsoft.com/office/drawing/2014/main" id="{B287359E-AA44-41EC-82C4-B677B75A07A6}"/>
              </a:ext>
            </a:extLst>
          </p:cNvPr>
          <p:cNvPicPr>
            <a:picLocks noChangeAspect="1"/>
          </p:cNvPicPr>
          <p:nvPr/>
        </p:nvPicPr>
        <p:blipFill>
          <a:blip r:embed="rId3"/>
          <a:stretch>
            <a:fillRect/>
          </a:stretch>
        </p:blipFill>
        <p:spPr>
          <a:xfrm>
            <a:off x="788565" y="0"/>
            <a:ext cx="7701094" cy="6249130"/>
          </a:xfrm>
          <a:prstGeom prst="rect">
            <a:avLst/>
          </a:prstGeom>
        </p:spPr>
      </p:pic>
      <p:pic>
        <p:nvPicPr>
          <p:cNvPr id="7" name="Picture 6">
            <a:extLst>
              <a:ext uri="{FF2B5EF4-FFF2-40B4-BE49-F238E27FC236}">
                <a16:creationId xmlns:a16="http://schemas.microsoft.com/office/drawing/2014/main" id="{48B911D7-7AD7-4E1A-B01F-03C57C4FC874}"/>
              </a:ext>
            </a:extLst>
          </p:cNvPr>
          <p:cNvPicPr>
            <a:picLocks noChangeAspect="1"/>
          </p:cNvPicPr>
          <p:nvPr/>
        </p:nvPicPr>
        <p:blipFill>
          <a:blip r:embed="rId4"/>
          <a:stretch>
            <a:fillRect/>
          </a:stretch>
        </p:blipFill>
        <p:spPr>
          <a:xfrm>
            <a:off x="6960136" y="5873648"/>
            <a:ext cx="1788272" cy="320540"/>
          </a:xfrm>
          <a:prstGeom prst="rect">
            <a:avLst/>
          </a:prstGeom>
        </p:spPr>
      </p:pic>
    </p:spTree>
    <p:extLst>
      <p:ext uri="{BB962C8B-B14F-4D97-AF65-F5344CB8AC3E}">
        <p14:creationId xmlns:p14="http://schemas.microsoft.com/office/powerpoint/2010/main" val="4028615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50757"/>
          </a:xfrm>
        </p:spPr>
        <p:txBody>
          <a:bodyPr/>
          <a:lstStyle/>
          <a:p>
            <a:pPr algn="ctr"/>
            <a:r>
              <a:rPr lang="en-US" dirty="0">
                <a:solidFill>
                  <a:schemeClr val="tx1">
                    <a:lumMod val="65000"/>
                    <a:lumOff val="35000"/>
                  </a:schemeClr>
                </a:solidFill>
                <a:latin typeface="+mj-lt"/>
              </a:rPr>
              <a:t>Step 1: Strategic Planning </a:t>
            </a:r>
          </a:p>
        </p:txBody>
      </p:sp>
      <p:sp>
        <p:nvSpPr>
          <p:cNvPr id="5" name="Slide Number Placeholder 4"/>
          <p:cNvSpPr>
            <a:spLocks noGrp="1"/>
          </p:cNvSpPr>
          <p:nvPr>
            <p:ph type="sldNum" sz="quarter" idx="12"/>
          </p:nvPr>
        </p:nvSpPr>
        <p:spPr/>
        <p:txBody>
          <a:bodyPr/>
          <a:lstStyle/>
          <a:p>
            <a:fld id="{8A915127-4F0C-4A8D-8722-C4F8B090C6CD}" type="slidenum">
              <a:rPr lang="en-US" smtClean="0"/>
              <a:pPr/>
              <a:t>43</a:t>
            </a:fld>
            <a:endParaRPr lang="en-US" dirty="0"/>
          </a:p>
        </p:txBody>
      </p:sp>
      <p:pic>
        <p:nvPicPr>
          <p:cNvPr id="4" name="Picture 3">
            <a:extLst>
              <a:ext uri="{FF2B5EF4-FFF2-40B4-BE49-F238E27FC236}">
                <a16:creationId xmlns:a16="http://schemas.microsoft.com/office/drawing/2014/main" id="{72202239-C6DA-4072-BB60-A0719CF11637}"/>
              </a:ext>
            </a:extLst>
          </p:cNvPr>
          <p:cNvPicPr>
            <a:picLocks noChangeAspect="1"/>
          </p:cNvPicPr>
          <p:nvPr/>
        </p:nvPicPr>
        <p:blipFill>
          <a:blip r:embed="rId3"/>
          <a:stretch>
            <a:fillRect/>
          </a:stretch>
        </p:blipFill>
        <p:spPr>
          <a:xfrm>
            <a:off x="1258349" y="1570713"/>
            <a:ext cx="6442745" cy="3989560"/>
          </a:xfrm>
          <a:prstGeom prst="rect">
            <a:avLst/>
          </a:prstGeom>
        </p:spPr>
      </p:pic>
    </p:spTree>
    <p:extLst>
      <p:ext uri="{BB962C8B-B14F-4D97-AF65-F5344CB8AC3E}">
        <p14:creationId xmlns:p14="http://schemas.microsoft.com/office/powerpoint/2010/main" val="3548602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50757"/>
          </a:xfrm>
        </p:spPr>
        <p:txBody>
          <a:bodyPr/>
          <a:lstStyle/>
          <a:p>
            <a:pPr algn="ctr"/>
            <a:r>
              <a:rPr lang="en-US" dirty="0">
                <a:solidFill>
                  <a:schemeClr val="tx1">
                    <a:lumMod val="65000"/>
                    <a:lumOff val="35000"/>
                  </a:schemeClr>
                </a:solidFill>
                <a:latin typeface="+mj-lt"/>
              </a:rPr>
              <a:t>Step 2: Fundraising Goals</a:t>
            </a:r>
          </a:p>
        </p:txBody>
      </p:sp>
      <p:sp>
        <p:nvSpPr>
          <p:cNvPr id="5" name="Slide Number Placeholder 4"/>
          <p:cNvSpPr>
            <a:spLocks noGrp="1"/>
          </p:cNvSpPr>
          <p:nvPr>
            <p:ph type="sldNum" sz="quarter" idx="12"/>
          </p:nvPr>
        </p:nvSpPr>
        <p:spPr/>
        <p:txBody>
          <a:bodyPr/>
          <a:lstStyle/>
          <a:p>
            <a:fld id="{8A915127-4F0C-4A8D-8722-C4F8B090C6CD}" type="slidenum">
              <a:rPr lang="en-US" smtClean="0"/>
              <a:pPr/>
              <a:t>44</a:t>
            </a:fld>
            <a:endParaRPr lang="en-US" dirty="0"/>
          </a:p>
        </p:txBody>
      </p:sp>
      <p:pic>
        <p:nvPicPr>
          <p:cNvPr id="23554" name="Picture 2" descr="Green Note Card and Four Scrabble Tiles on Gray Surface">
            <a:extLst>
              <a:ext uri="{FF2B5EF4-FFF2-40B4-BE49-F238E27FC236}">
                <a16:creationId xmlns:a16="http://schemas.microsoft.com/office/drawing/2014/main" id="{29FE4423-0BC7-463F-BD2B-225744475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044" y="1666919"/>
            <a:ext cx="6467912" cy="4307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585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50757"/>
          </a:xfrm>
        </p:spPr>
        <p:txBody>
          <a:bodyPr/>
          <a:lstStyle/>
          <a:p>
            <a:pPr algn="ctr"/>
            <a:r>
              <a:rPr lang="en-US" dirty="0">
                <a:solidFill>
                  <a:schemeClr val="tx1">
                    <a:lumMod val="65000"/>
                    <a:lumOff val="35000"/>
                  </a:schemeClr>
                </a:solidFill>
                <a:latin typeface="+mj-lt"/>
              </a:rPr>
              <a:t>Step 3: Resource Map and Responsibilities </a:t>
            </a:r>
          </a:p>
        </p:txBody>
      </p:sp>
      <p:sp>
        <p:nvSpPr>
          <p:cNvPr id="5" name="Slide Number Placeholder 4"/>
          <p:cNvSpPr>
            <a:spLocks noGrp="1"/>
          </p:cNvSpPr>
          <p:nvPr>
            <p:ph type="sldNum" sz="quarter" idx="12"/>
          </p:nvPr>
        </p:nvSpPr>
        <p:spPr/>
        <p:txBody>
          <a:bodyPr/>
          <a:lstStyle/>
          <a:p>
            <a:fld id="{8A915127-4F0C-4A8D-8722-C4F8B090C6CD}" type="slidenum">
              <a:rPr lang="en-US" smtClean="0"/>
              <a:pPr/>
              <a:t>45</a:t>
            </a:fld>
            <a:endParaRPr lang="en-US" dirty="0"/>
          </a:p>
        </p:txBody>
      </p:sp>
      <p:pic>
        <p:nvPicPr>
          <p:cNvPr id="3" name="Picture 2">
            <a:extLst>
              <a:ext uri="{FF2B5EF4-FFF2-40B4-BE49-F238E27FC236}">
                <a16:creationId xmlns:a16="http://schemas.microsoft.com/office/drawing/2014/main" id="{BDB14D24-FA4B-4B8A-B480-AEA5C56BC27C}"/>
              </a:ext>
            </a:extLst>
          </p:cNvPr>
          <p:cNvPicPr>
            <a:picLocks noChangeAspect="1"/>
          </p:cNvPicPr>
          <p:nvPr/>
        </p:nvPicPr>
        <p:blipFill>
          <a:blip r:embed="rId3"/>
          <a:stretch>
            <a:fillRect/>
          </a:stretch>
        </p:blipFill>
        <p:spPr>
          <a:xfrm>
            <a:off x="343948" y="1758878"/>
            <a:ext cx="8456103" cy="3776472"/>
          </a:xfrm>
          <a:prstGeom prst="rect">
            <a:avLst/>
          </a:prstGeom>
        </p:spPr>
      </p:pic>
    </p:spTree>
    <p:extLst>
      <p:ext uri="{BB962C8B-B14F-4D97-AF65-F5344CB8AC3E}">
        <p14:creationId xmlns:p14="http://schemas.microsoft.com/office/powerpoint/2010/main" val="360677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50757"/>
          </a:xfrm>
        </p:spPr>
        <p:txBody>
          <a:bodyPr/>
          <a:lstStyle/>
          <a:p>
            <a:pPr algn="ctr"/>
            <a:r>
              <a:rPr lang="en-US" dirty="0">
                <a:solidFill>
                  <a:schemeClr val="tx1">
                    <a:lumMod val="65000"/>
                    <a:lumOff val="35000"/>
                  </a:schemeClr>
                </a:solidFill>
                <a:latin typeface="+mj-lt"/>
              </a:rPr>
              <a:t>Step 4: Tracking System and Processes</a:t>
            </a:r>
          </a:p>
        </p:txBody>
      </p:sp>
      <p:sp>
        <p:nvSpPr>
          <p:cNvPr id="5" name="Slide Number Placeholder 4"/>
          <p:cNvSpPr>
            <a:spLocks noGrp="1"/>
          </p:cNvSpPr>
          <p:nvPr>
            <p:ph type="sldNum" sz="quarter" idx="12"/>
          </p:nvPr>
        </p:nvSpPr>
        <p:spPr/>
        <p:txBody>
          <a:bodyPr/>
          <a:lstStyle/>
          <a:p>
            <a:fld id="{8A915127-4F0C-4A8D-8722-C4F8B090C6CD}" type="slidenum">
              <a:rPr lang="en-US" smtClean="0"/>
              <a:pPr/>
              <a:t>46</a:t>
            </a:fld>
            <a:endParaRPr lang="en-US" dirty="0"/>
          </a:p>
        </p:txBody>
      </p:sp>
      <p:pic>
        <p:nvPicPr>
          <p:cNvPr id="4" name="Picture 3">
            <a:extLst>
              <a:ext uri="{FF2B5EF4-FFF2-40B4-BE49-F238E27FC236}">
                <a16:creationId xmlns:a16="http://schemas.microsoft.com/office/drawing/2014/main" id="{D514569A-5D55-4316-B3A0-DEB656C02B3F}"/>
              </a:ext>
            </a:extLst>
          </p:cNvPr>
          <p:cNvPicPr>
            <a:picLocks noChangeAspect="1"/>
          </p:cNvPicPr>
          <p:nvPr/>
        </p:nvPicPr>
        <p:blipFill>
          <a:blip r:embed="rId3"/>
          <a:stretch>
            <a:fillRect/>
          </a:stretch>
        </p:blipFill>
        <p:spPr>
          <a:xfrm>
            <a:off x="1060607" y="1364342"/>
            <a:ext cx="7348756" cy="4886923"/>
          </a:xfrm>
          <a:prstGeom prst="rect">
            <a:avLst/>
          </a:prstGeom>
        </p:spPr>
      </p:pic>
    </p:spTree>
    <p:extLst>
      <p:ext uri="{BB962C8B-B14F-4D97-AF65-F5344CB8AC3E}">
        <p14:creationId xmlns:p14="http://schemas.microsoft.com/office/powerpoint/2010/main" val="2832275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50757"/>
          </a:xfrm>
        </p:spPr>
        <p:txBody>
          <a:bodyPr>
            <a:normAutofit fontScale="90000"/>
          </a:bodyPr>
          <a:lstStyle/>
          <a:p>
            <a:pPr algn="ctr"/>
            <a:r>
              <a:rPr lang="en-US" dirty="0">
                <a:solidFill>
                  <a:schemeClr val="tx1">
                    <a:lumMod val="65000"/>
                    <a:lumOff val="35000"/>
                  </a:schemeClr>
                </a:solidFill>
                <a:latin typeface="+mj-lt"/>
              </a:rPr>
              <a:t>Step 5: Targets and Metrics for all Components of the Engagement Cycle </a:t>
            </a:r>
          </a:p>
        </p:txBody>
      </p:sp>
      <p:sp>
        <p:nvSpPr>
          <p:cNvPr id="5" name="Slide Number Placeholder 4"/>
          <p:cNvSpPr>
            <a:spLocks noGrp="1"/>
          </p:cNvSpPr>
          <p:nvPr>
            <p:ph type="sldNum" sz="quarter" idx="12"/>
          </p:nvPr>
        </p:nvSpPr>
        <p:spPr/>
        <p:txBody>
          <a:bodyPr/>
          <a:lstStyle/>
          <a:p>
            <a:fld id="{8A915127-4F0C-4A8D-8722-C4F8B090C6CD}" type="slidenum">
              <a:rPr lang="en-US" smtClean="0"/>
              <a:pPr/>
              <a:t>47</a:t>
            </a:fld>
            <a:endParaRPr lang="en-US" dirty="0"/>
          </a:p>
        </p:txBody>
      </p:sp>
      <p:pic>
        <p:nvPicPr>
          <p:cNvPr id="4" name="Picture 3">
            <a:extLst>
              <a:ext uri="{FF2B5EF4-FFF2-40B4-BE49-F238E27FC236}">
                <a16:creationId xmlns:a16="http://schemas.microsoft.com/office/drawing/2014/main" id="{AF40EBCE-2621-4CB4-820C-6C0E04DBD063}"/>
              </a:ext>
            </a:extLst>
          </p:cNvPr>
          <p:cNvPicPr>
            <a:picLocks noChangeAspect="1"/>
          </p:cNvPicPr>
          <p:nvPr/>
        </p:nvPicPr>
        <p:blipFill>
          <a:blip r:embed="rId3"/>
          <a:stretch>
            <a:fillRect/>
          </a:stretch>
        </p:blipFill>
        <p:spPr>
          <a:xfrm>
            <a:off x="1057012" y="1450757"/>
            <a:ext cx="7239699" cy="4828879"/>
          </a:xfrm>
          <a:prstGeom prst="rect">
            <a:avLst/>
          </a:prstGeom>
        </p:spPr>
      </p:pic>
    </p:spTree>
    <p:extLst>
      <p:ext uri="{BB962C8B-B14F-4D97-AF65-F5344CB8AC3E}">
        <p14:creationId xmlns:p14="http://schemas.microsoft.com/office/powerpoint/2010/main" val="1972495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50757"/>
          </a:xfrm>
        </p:spPr>
        <p:txBody>
          <a:bodyPr/>
          <a:lstStyle/>
          <a:p>
            <a:pPr algn="ctr"/>
            <a:r>
              <a:rPr lang="en-US" dirty="0">
                <a:solidFill>
                  <a:schemeClr val="tx1">
                    <a:lumMod val="65000"/>
                    <a:lumOff val="35000"/>
                  </a:schemeClr>
                </a:solidFill>
                <a:latin typeface="+mj-lt"/>
              </a:rPr>
              <a:t>Step 6: Track and Repeat</a:t>
            </a:r>
          </a:p>
        </p:txBody>
      </p:sp>
      <p:sp>
        <p:nvSpPr>
          <p:cNvPr id="5" name="Slide Number Placeholder 4"/>
          <p:cNvSpPr>
            <a:spLocks noGrp="1"/>
          </p:cNvSpPr>
          <p:nvPr>
            <p:ph type="sldNum" sz="quarter" idx="12"/>
          </p:nvPr>
        </p:nvSpPr>
        <p:spPr/>
        <p:txBody>
          <a:bodyPr/>
          <a:lstStyle/>
          <a:p>
            <a:fld id="{8A915127-4F0C-4A8D-8722-C4F8B090C6CD}" type="slidenum">
              <a:rPr lang="en-US" smtClean="0"/>
              <a:pPr/>
              <a:t>48</a:t>
            </a:fld>
            <a:endParaRPr lang="en-US" dirty="0"/>
          </a:p>
        </p:txBody>
      </p:sp>
      <p:pic>
        <p:nvPicPr>
          <p:cNvPr id="4" name="Picture 3">
            <a:extLst>
              <a:ext uri="{FF2B5EF4-FFF2-40B4-BE49-F238E27FC236}">
                <a16:creationId xmlns:a16="http://schemas.microsoft.com/office/drawing/2014/main" id="{D09141DF-5FE8-486D-8B87-5913416FD56C}"/>
              </a:ext>
            </a:extLst>
          </p:cNvPr>
          <p:cNvPicPr>
            <a:picLocks noChangeAspect="1"/>
          </p:cNvPicPr>
          <p:nvPr/>
        </p:nvPicPr>
        <p:blipFill>
          <a:blip r:embed="rId3"/>
          <a:stretch>
            <a:fillRect/>
          </a:stretch>
        </p:blipFill>
        <p:spPr>
          <a:xfrm>
            <a:off x="1132513" y="1450757"/>
            <a:ext cx="7172587" cy="4755425"/>
          </a:xfrm>
          <a:prstGeom prst="rect">
            <a:avLst/>
          </a:prstGeom>
        </p:spPr>
      </p:pic>
    </p:spTree>
    <p:extLst>
      <p:ext uri="{BB962C8B-B14F-4D97-AF65-F5344CB8AC3E}">
        <p14:creationId xmlns:p14="http://schemas.microsoft.com/office/powerpoint/2010/main" val="503871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8C67962-C2ED-114C-9625-574E1DA851EE}"/>
              </a:ext>
            </a:extLst>
          </p:cNvPr>
          <p:cNvSpPr txBox="1">
            <a:spLocks/>
          </p:cNvSpPr>
          <p:nvPr/>
        </p:nvSpPr>
        <p:spPr>
          <a:xfrm>
            <a:off x="5047500" y="639097"/>
            <a:ext cx="3609804" cy="368601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65000"/>
                    <a:lumOff val="35000"/>
                  </a:schemeClr>
                </a:solidFill>
                <a:latin typeface="+mj-lt"/>
                <a:ea typeface="+mj-ea"/>
                <a:cs typeface="+mj-cs"/>
              </a:defRPr>
            </a:lvl1pPr>
          </a:lstStyle>
          <a:p>
            <a:pPr>
              <a:spcAft>
                <a:spcPts val="600"/>
              </a:spcAft>
              <a:defRPr/>
            </a:pPr>
            <a:r>
              <a:rPr lang="en-US" sz="8000">
                <a:solidFill>
                  <a:schemeClr val="tx1">
                    <a:lumMod val="85000"/>
                    <a:lumOff val="15000"/>
                  </a:schemeClr>
                </a:solidFill>
              </a:rPr>
              <a:t>Lessons Learned</a:t>
            </a:r>
          </a:p>
        </p:txBody>
      </p:sp>
      <p:pic>
        <p:nvPicPr>
          <p:cNvPr id="6" name="Picture 5">
            <a:extLst>
              <a:ext uri="{FF2B5EF4-FFF2-40B4-BE49-F238E27FC236}">
                <a16:creationId xmlns:a16="http://schemas.microsoft.com/office/drawing/2014/main" id="{D6A477D9-F058-465E-AB49-735FC9D75A59}"/>
              </a:ext>
            </a:extLst>
          </p:cNvPr>
          <p:cNvPicPr>
            <a:picLocks noChangeAspect="1"/>
          </p:cNvPicPr>
          <p:nvPr/>
        </p:nvPicPr>
        <p:blipFill rotWithShape="1">
          <a:blip r:embed="rId3"/>
          <a:srcRect l="28766" r="26733" b="-1"/>
          <a:stretch/>
        </p:blipFill>
        <p:spPr>
          <a:xfrm>
            <a:off x="20" y="10"/>
            <a:ext cx="4571980" cy="6857990"/>
          </a:xfrm>
          <a:prstGeom prst="rect">
            <a:avLst/>
          </a:prstGeom>
        </p:spPr>
      </p:pic>
      <p:cxnSp>
        <p:nvCxnSpPr>
          <p:cNvPr id="34" name="Straight Connector 33">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0378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1388DC8-6200-304C-BBF9-A21E4235426F}"/>
              </a:ext>
            </a:extLst>
          </p:cNvPr>
          <p:cNvSpPr>
            <a:spLocks noGrp="1"/>
          </p:cNvSpPr>
          <p:nvPr>
            <p:ph type="sldNum" sz="quarter" idx="12"/>
          </p:nvPr>
        </p:nvSpPr>
        <p:spPr>
          <a:xfrm>
            <a:off x="8090452" y="6459785"/>
            <a:ext cx="427382" cy="365125"/>
          </a:xfrm>
        </p:spPr>
        <p:txBody>
          <a:bodyPr vert="horz" lIns="91440" tIns="45720" rIns="91440" bIns="45720" rtlCol="0" anchor="ctr">
            <a:normAutofit/>
          </a:bodyPr>
          <a:lstStyle/>
          <a:p>
            <a:pPr>
              <a:spcAft>
                <a:spcPts val="600"/>
              </a:spcAft>
            </a:pPr>
            <a:fld id="{8A915127-4F0C-4A8D-8722-C4F8B090C6CD}" type="slidenum">
              <a:rPr lang="en-US">
                <a:solidFill>
                  <a:schemeClr val="tx1">
                    <a:lumMod val="75000"/>
                    <a:lumOff val="25000"/>
                  </a:schemeClr>
                </a:solidFill>
              </a:rPr>
              <a:pPr>
                <a:spcAft>
                  <a:spcPts val="600"/>
                </a:spcAft>
              </a:pPr>
              <a:t>49</a:t>
            </a:fld>
            <a:endParaRPr lang="en-US">
              <a:solidFill>
                <a:schemeClr val="tx1">
                  <a:lumMod val="75000"/>
                  <a:lumOff val="25000"/>
                </a:schemeClr>
              </a:solidFill>
            </a:endParaRPr>
          </a:p>
        </p:txBody>
      </p:sp>
    </p:spTree>
    <p:extLst>
      <p:ext uri="{BB962C8B-B14F-4D97-AF65-F5344CB8AC3E}">
        <p14:creationId xmlns:p14="http://schemas.microsoft.com/office/powerpoint/2010/main" val="2964153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498C58-3E23-DA42-B145-B69FE3DDE2EF}"/>
              </a:ext>
            </a:extLst>
          </p:cNvPr>
          <p:cNvSpPr>
            <a:spLocks noGrp="1"/>
          </p:cNvSpPr>
          <p:nvPr>
            <p:ph type="title"/>
          </p:nvPr>
        </p:nvSpPr>
        <p:spPr>
          <a:xfrm>
            <a:off x="723772" y="963997"/>
            <a:ext cx="2441018" cy="4938361"/>
          </a:xfrm>
        </p:spPr>
        <p:txBody>
          <a:bodyPr vert="horz" lIns="91440" tIns="45720" rIns="91440" bIns="45720" rtlCol="0" anchor="ctr">
            <a:normAutofit/>
          </a:bodyPr>
          <a:lstStyle/>
          <a:p>
            <a:pPr algn="r"/>
            <a:r>
              <a:rPr lang="en-US" sz="3200" dirty="0">
                <a:solidFill>
                  <a:schemeClr val="tx1">
                    <a:lumMod val="75000"/>
                    <a:lumOff val="25000"/>
                  </a:schemeClr>
                </a:solidFill>
                <a:latin typeface="+mj-lt"/>
              </a:rPr>
              <a:t>What is a funder engagement?</a:t>
            </a:r>
          </a:p>
        </p:txBody>
      </p:sp>
      <p:cxnSp>
        <p:nvCxnSpPr>
          <p:cNvPr id="81" name="Straight Connector 80">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688"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7327D06-7E4E-4A45-A9D2-6D49C9839261}"/>
              </a:ext>
            </a:extLst>
          </p:cNvPr>
          <p:cNvSpPr txBox="1"/>
          <p:nvPr/>
        </p:nvSpPr>
        <p:spPr>
          <a:xfrm>
            <a:off x="3851161" y="963507"/>
            <a:ext cx="4601323" cy="4938851"/>
          </a:xfrm>
          <a:prstGeom prst="rect">
            <a:avLst/>
          </a:prstGeom>
        </p:spPr>
        <p:txBody>
          <a:bodyPr vert="horz" lIns="0" tIns="45720" rIns="0" bIns="45720" rtlCol="0" anchor="ctr">
            <a:normAutofit/>
          </a:bodyPr>
          <a:lstStyle/>
          <a:p>
            <a:pPr>
              <a:lnSpc>
                <a:spcPct val="90000"/>
              </a:lnSpc>
              <a:spcAft>
                <a:spcPts val="600"/>
              </a:spcAft>
              <a:buClr>
                <a:schemeClr val="accent1"/>
              </a:buClr>
              <a:buFont typeface="Calibri" panose="020F0502020204030204" pitchFamily="34" charset="0"/>
            </a:pPr>
            <a:r>
              <a:rPr lang="en-US" sz="2800" dirty="0">
                <a:solidFill>
                  <a:schemeClr val="tx1">
                    <a:lumMod val="75000"/>
                    <a:lumOff val="25000"/>
                  </a:schemeClr>
                </a:solidFill>
              </a:rPr>
              <a:t>The process of building a relationship with funders from prospect through gift receipt and connecting with them in </a:t>
            </a:r>
            <a:r>
              <a:rPr lang="en-US" sz="2800" u="sng" dirty="0">
                <a:solidFill>
                  <a:schemeClr val="tx1">
                    <a:lumMod val="75000"/>
                    <a:lumOff val="25000"/>
                  </a:schemeClr>
                </a:solidFill>
              </a:rPr>
              <a:t>positive and meaningful ways</a:t>
            </a:r>
            <a:r>
              <a:rPr lang="en-US" sz="2800" dirty="0">
                <a:solidFill>
                  <a:schemeClr val="tx1">
                    <a:lumMod val="75000"/>
                    <a:lumOff val="25000"/>
                  </a:schemeClr>
                </a:solidFill>
              </a:rPr>
              <a:t>. </a:t>
            </a:r>
          </a:p>
          <a:p>
            <a:pPr>
              <a:lnSpc>
                <a:spcPct val="90000"/>
              </a:lnSpc>
              <a:spcAft>
                <a:spcPts val="600"/>
              </a:spcAft>
              <a:buClr>
                <a:schemeClr val="accent1"/>
              </a:buClr>
              <a:buFont typeface="Calibri" panose="020F0502020204030204" pitchFamily="34" charset="0"/>
            </a:pPr>
            <a:endParaRPr lang="en-US" sz="2800" dirty="0">
              <a:solidFill>
                <a:schemeClr val="tx1">
                  <a:lumMod val="75000"/>
                  <a:lumOff val="25000"/>
                </a:schemeClr>
              </a:solidFill>
            </a:endParaRPr>
          </a:p>
          <a:p>
            <a:pPr marL="285750" indent="-285750">
              <a:lnSpc>
                <a:spcPct val="90000"/>
              </a:lnSpc>
              <a:spcAft>
                <a:spcPts val="600"/>
              </a:spcAft>
              <a:buClr>
                <a:schemeClr val="accent1"/>
              </a:buClr>
              <a:buFont typeface="Calibri" panose="020F0502020204030204" pitchFamily="34" charset="0"/>
              <a:buChar char="•"/>
            </a:pPr>
            <a:endParaRPr lang="en-US" sz="2800"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2B970F74-3D14-0345-8888-6E7C82B64453}"/>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defTabSz="457200">
              <a:spcAft>
                <a:spcPts val="600"/>
              </a:spcAft>
            </a:pPr>
            <a:fld id="{8A915127-4F0C-4A8D-8722-C4F8B090C6CD}" type="slidenum">
              <a:rPr lang="en-US"/>
              <a:pPr defTabSz="457200">
                <a:spcAft>
                  <a:spcPts val="600"/>
                </a:spcAft>
              </a:pPr>
              <a:t>5</a:t>
            </a:fld>
            <a:endParaRPr lang="en-US"/>
          </a:p>
        </p:txBody>
      </p:sp>
    </p:spTree>
    <p:extLst>
      <p:ext uri="{BB962C8B-B14F-4D97-AF65-F5344CB8AC3E}">
        <p14:creationId xmlns:p14="http://schemas.microsoft.com/office/powerpoint/2010/main" val="2821329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887855"/>
          </a:xfrm>
        </p:spPr>
        <p:txBody>
          <a:bodyPr/>
          <a:lstStyle/>
          <a:p>
            <a:r>
              <a:rPr lang="en-US" dirty="0">
                <a:solidFill>
                  <a:schemeClr val="tx1">
                    <a:lumMod val="65000"/>
                    <a:lumOff val="35000"/>
                  </a:schemeClr>
                </a:solidFill>
                <a:latin typeface="+mj-lt"/>
              </a:rPr>
              <a:t>Resources</a:t>
            </a:r>
          </a:p>
        </p:txBody>
      </p:sp>
      <p:sp>
        <p:nvSpPr>
          <p:cNvPr id="5" name="Slide Number Placeholder 4"/>
          <p:cNvSpPr>
            <a:spLocks noGrp="1"/>
          </p:cNvSpPr>
          <p:nvPr>
            <p:ph type="sldNum" sz="quarter" idx="12"/>
          </p:nvPr>
        </p:nvSpPr>
        <p:spPr/>
        <p:txBody>
          <a:bodyPr/>
          <a:lstStyle/>
          <a:p>
            <a:fld id="{8A915127-4F0C-4A8D-8722-C4F8B090C6CD}" type="slidenum">
              <a:rPr lang="en-US" smtClean="0"/>
              <a:pPr/>
              <a:t>50</a:t>
            </a:fld>
            <a:endParaRPr lang="en-US" dirty="0"/>
          </a:p>
        </p:txBody>
      </p:sp>
      <p:sp>
        <p:nvSpPr>
          <p:cNvPr id="6" name="Content Placeholder 5">
            <a:extLst>
              <a:ext uri="{FF2B5EF4-FFF2-40B4-BE49-F238E27FC236}">
                <a16:creationId xmlns:a16="http://schemas.microsoft.com/office/drawing/2014/main" id="{3167957F-7130-448E-9CD8-8520571FA2A1}"/>
              </a:ext>
            </a:extLst>
          </p:cNvPr>
          <p:cNvSpPr>
            <a:spLocks noGrp="1"/>
          </p:cNvSpPr>
          <p:nvPr>
            <p:ph idx="1"/>
          </p:nvPr>
        </p:nvSpPr>
        <p:spPr>
          <a:xfrm>
            <a:off x="543816" y="1384340"/>
            <a:ext cx="8056367" cy="4681376"/>
          </a:xfrm>
        </p:spPr>
        <p:txBody>
          <a:bodyPr>
            <a:normAutofit fontScale="92500" lnSpcReduction="10000"/>
          </a:bodyPr>
          <a:lstStyle/>
          <a:p>
            <a:pPr marL="0" indent="0">
              <a:buClr>
                <a:srgbClr val="7030A0"/>
              </a:buClr>
              <a:buNone/>
              <a:defRPr/>
            </a:pPr>
            <a:r>
              <a:rPr lang="en-US" sz="2800" dirty="0"/>
              <a:t>Board Source: </a:t>
            </a:r>
            <a:r>
              <a:rPr lang="en-US" sz="2800" dirty="0">
                <a:hlinkClick r:id="rId3"/>
              </a:rPr>
              <a:t>http://www.boardsource.org/</a:t>
            </a:r>
            <a:endParaRPr lang="en-US" sz="2800" dirty="0"/>
          </a:p>
          <a:p>
            <a:pPr>
              <a:buClr>
                <a:srgbClr val="7030A0"/>
              </a:buClr>
              <a:defRPr/>
            </a:pPr>
            <a:endParaRPr lang="en-US" sz="2800" dirty="0"/>
          </a:p>
          <a:p>
            <a:pPr marL="0" indent="0">
              <a:buClr>
                <a:srgbClr val="7030A0"/>
              </a:buClr>
              <a:buNone/>
              <a:defRPr/>
            </a:pPr>
            <a:r>
              <a:rPr lang="en-US" sz="2800" dirty="0"/>
              <a:t>Gail Perry: </a:t>
            </a:r>
            <a:r>
              <a:rPr lang="en-US" sz="2800" dirty="0">
                <a:hlinkClick r:id="rId4"/>
              </a:rPr>
              <a:t>https://www.gailperry.com/</a:t>
            </a:r>
            <a:endParaRPr lang="en-US" sz="2800" dirty="0"/>
          </a:p>
          <a:p>
            <a:pPr>
              <a:buClr>
                <a:srgbClr val="7030A0"/>
              </a:buClr>
              <a:defRPr/>
            </a:pPr>
            <a:endParaRPr lang="en-US" sz="2800" dirty="0"/>
          </a:p>
          <a:p>
            <a:pPr marL="0" indent="0">
              <a:buClr>
                <a:srgbClr val="7030A0"/>
              </a:buClr>
              <a:buNone/>
              <a:defRPr/>
            </a:pPr>
            <a:r>
              <a:rPr lang="en-US" sz="2800" dirty="0"/>
              <a:t>The Better Fundraising Company: </a:t>
            </a:r>
            <a:r>
              <a:rPr lang="en-US" sz="2800" dirty="0">
                <a:hlinkClick r:id="rId5"/>
              </a:rPr>
              <a:t>http://betterfundraising.com/</a:t>
            </a:r>
            <a:r>
              <a:rPr lang="en-US" sz="2800" dirty="0"/>
              <a:t>  </a:t>
            </a:r>
          </a:p>
          <a:p>
            <a:pPr>
              <a:buClr>
                <a:srgbClr val="7030A0"/>
              </a:buClr>
              <a:defRPr/>
            </a:pPr>
            <a:endParaRPr lang="en-US" sz="2800" dirty="0"/>
          </a:p>
          <a:p>
            <a:pPr marL="0" indent="0">
              <a:buClr>
                <a:srgbClr val="7030A0"/>
              </a:buClr>
              <a:buNone/>
              <a:defRPr/>
            </a:pPr>
            <a:r>
              <a:rPr lang="en-US" sz="2800" dirty="0"/>
              <a:t>What Gives Philanthropy: </a:t>
            </a:r>
            <a:r>
              <a:rPr lang="en-US" sz="2800" dirty="0">
                <a:hlinkClick r:id="rId6"/>
              </a:rPr>
              <a:t>https://www.whatgivesphilanthropy.com/</a:t>
            </a:r>
            <a:r>
              <a:rPr lang="en-US" sz="2800" dirty="0"/>
              <a:t> </a:t>
            </a:r>
          </a:p>
          <a:p>
            <a:pPr>
              <a:buClr>
                <a:srgbClr val="7030A0"/>
              </a:buClr>
              <a:defRPr/>
            </a:pPr>
            <a:r>
              <a:rPr lang="en-US" sz="2800" dirty="0"/>
              <a:t>   </a:t>
            </a:r>
          </a:p>
          <a:p>
            <a:pPr marL="0" indent="0">
              <a:buNone/>
            </a:pPr>
            <a:endParaRPr lang="en-US" sz="2800" dirty="0"/>
          </a:p>
          <a:p>
            <a:endParaRPr lang="en-US" sz="2800" dirty="0"/>
          </a:p>
        </p:txBody>
      </p:sp>
    </p:spTree>
    <p:extLst>
      <p:ext uri="{BB962C8B-B14F-4D97-AF65-F5344CB8AC3E}">
        <p14:creationId xmlns:p14="http://schemas.microsoft.com/office/powerpoint/2010/main" val="4544760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9C5F1CC-81CF-4FB4-9977-391DF5B09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640080"/>
            <a:ext cx="2744434" cy="2926080"/>
          </a:xfrm>
        </p:spPr>
        <p:txBody>
          <a:bodyPr vert="horz" lIns="91440" tIns="45720" rIns="91440" bIns="45720" rtlCol="0" anchor="b">
            <a:normAutofit/>
          </a:bodyPr>
          <a:lstStyle/>
          <a:p>
            <a:r>
              <a:rPr lang="en-US" sz="3800">
                <a:solidFill>
                  <a:srgbClr val="FFFFFF"/>
                </a:solidFill>
                <a:latin typeface="+mj-lt"/>
              </a:rPr>
              <a:t>Questions?</a:t>
            </a:r>
          </a:p>
        </p:txBody>
      </p:sp>
      <p:sp>
        <p:nvSpPr>
          <p:cNvPr id="5" name="Slide Number Placeholder 4"/>
          <p:cNvSpPr>
            <a:spLocks noGrp="1"/>
          </p:cNvSpPr>
          <p:nvPr>
            <p:ph type="sldNum" sz="quarter" idx="12"/>
          </p:nvPr>
        </p:nvSpPr>
        <p:spPr>
          <a:xfrm>
            <a:off x="365107" y="6459785"/>
            <a:ext cx="544168" cy="365125"/>
          </a:xfrm>
        </p:spPr>
        <p:txBody>
          <a:bodyPr vert="horz" lIns="91440" tIns="45720" rIns="91440" bIns="45720" rtlCol="0" anchor="ctr">
            <a:normAutofit/>
          </a:bodyPr>
          <a:lstStyle/>
          <a:p>
            <a:pPr algn="l">
              <a:spcAft>
                <a:spcPts val="600"/>
              </a:spcAft>
            </a:pPr>
            <a:fld id="{8A915127-4F0C-4A8D-8722-C4F8B090C6CD}" type="slidenum">
              <a:rPr lang="en-US" smtClean="0">
                <a:solidFill>
                  <a:srgbClr val="FFFFFF"/>
                </a:solidFill>
              </a:rPr>
              <a:pPr algn="l">
                <a:spcAft>
                  <a:spcPts val="600"/>
                </a:spcAft>
              </a:pPr>
              <a:t>51</a:t>
            </a:fld>
            <a:endParaRPr lang="en-US">
              <a:solidFill>
                <a:srgbClr val="FFFFFF"/>
              </a:solidFill>
            </a:endParaRPr>
          </a:p>
        </p:txBody>
      </p:sp>
      <p:pic>
        <p:nvPicPr>
          <p:cNvPr id="7" name="Picture 6">
            <a:extLst>
              <a:ext uri="{FF2B5EF4-FFF2-40B4-BE49-F238E27FC236}">
                <a16:creationId xmlns:a16="http://schemas.microsoft.com/office/drawing/2014/main" id="{9E924415-2C30-474F-8C97-44680E0E8D9E}"/>
              </a:ext>
            </a:extLst>
          </p:cNvPr>
          <p:cNvPicPr>
            <a:picLocks noChangeAspect="1"/>
          </p:cNvPicPr>
          <p:nvPr/>
        </p:nvPicPr>
        <p:blipFill rotWithShape="1">
          <a:blip r:embed="rId3"/>
          <a:srcRect l="38055"/>
          <a:stretch/>
        </p:blipFill>
        <p:spPr>
          <a:xfrm>
            <a:off x="3479799" y="10"/>
            <a:ext cx="5664200" cy="6857990"/>
          </a:xfrm>
          <a:prstGeom prst="rect">
            <a:avLst/>
          </a:prstGeom>
        </p:spPr>
      </p:pic>
      <p:sp>
        <p:nvSpPr>
          <p:cNvPr id="19" name="Rectangle 18">
            <a:extLst>
              <a:ext uri="{FF2B5EF4-FFF2-40B4-BE49-F238E27FC236}">
                <a16:creationId xmlns:a16="http://schemas.microsoft.com/office/drawing/2014/main" id="{AFDD4421-3DEC-4941-9625-756F8B5C6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73539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15CDF1-6807-D644-841F-954CB19E0852}"/>
              </a:ext>
            </a:extLst>
          </p:cNvPr>
          <p:cNvSpPr txBox="1"/>
          <p:nvPr/>
        </p:nvSpPr>
        <p:spPr>
          <a:xfrm>
            <a:off x="3079893" y="509850"/>
            <a:ext cx="3669009" cy="830997"/>
          </a:xfrm>
          <a:prstGeom prst="rect">
            <a:avLst/>
          </a:prstGeom>
          <a:noFill/>
        </p:spPr>
        <p:txBody>
          <a:bodyPr wrap="square" rtlCol="0">
            <a:spAutoFit/>
          </a:bodyPr>
          <a:lstStyle/>
          <a:p>
            <a:r>
              <a:rPr lang="en-US" sz="4800" b="1" dirty="0">
                <a:solidFill>
                  <a:schemeClr val="tx1">
                    <a:lumMod val="65000"/>
                    <a:lumOff val="35000"/>
                  </a:schemeClr>
                </a:solidFill>
                <a:latin typeface="+mj-lt"/>
              </a:rPr>
              <a:t>Thank you!</a:t>
            </a:r>
          </a:p>
        </p:txBody>
      </p:sp>
      <p:sp>
        <p:nvSpPr>
          <p:cNvPr id="2" name="Slide Number Placeholder 1">
            <a:extLst>
              <a:ext uri="{FF2B5EF4-FFF2-40B4-BE49-F238E27FC236}">
                <a16:creationId xmlns:a16="http://schemas.microsoft.com/office/drawing/2014/main" id="{B1F50BBC-A75C-1E40-85F4-1FE7F2C51798}"/>
              </a:ext>
            </a:extLst>
          </p:cNvPr>
          <p:cNvSpPr>
            <a:spLocks noGrp="1"/>
          </p:cNvSpPr>
          <p:nvPr>
            <p:ph type="sldNum" sz="quarter" idx="12"/>
          </p:nvPr>
        </p:nvSpPr>
        <p:spPr/>
        <p:txBody>
          <a:bodyPr/>
          <a:lstStyle/>
          <a:p>
            <a:fld id="{D57F1E4F-1CFF-5643-939E-217C01CDF565}" type="slidenum">
              <a:rPr lang="en-US" smtClean="0"/>
              <a:pPr/>
              <a:t>52</a:t>
            </a:fld>
            <a:endParaRPr lang="en-US" dirty="0"/>
          </a:p>
        </p:txBody>
      </p:sp>
      <p:sp>
        <p:nvSpPr>
          <p:cNvPr id="5" name="TextBox 4">
            <a:extLst>
              <a:ext uri="{FF2B5EF4-FFF2-40B4-BE49-F238E27FC236}">
                <a16:creationId xmlns:a16="http://schemas.microsoft.com/office/drawing/2014/main" id="{00B1D6C1-C075-1548-BE6F-A837EDC94B68}"/>
              </a:ext>
            </a:extLst>
          </p:cNvPr>
          <p:cNvSpPr txBox="1"/>
          <p:nvPr/>
        </p:nvSpPr>
        <p:spPr>
          <a:xfrm>
            <a:off x="1778466" y="1668222"/>
            <a:ext cx="5821960" cy="1323439"/>
          </a:xfrm>
          <a:prstGeom prst="rect">
            <a:avLst/>
          </a:prstGeom>
          <a:noFill/>
        </p:spPr>
        <p:txBody>
          <a:bodyPr wrap="square" rtlCol="0">
            <a:spAutoFit/>
          </a:bodyPr>
          <a:lstStyle/>
          <a:p>
            <a:pPr algn="ctr"/>
            <a:r>
              <a:rPr lang="en-US" sz="2000" dirty="0">
                <a:solidFill>
                  <a:schemeClr val="accent2">
                    <a:lumMod val="75000"/>
                  </a:schemeClr>
                </a:solidFill>
              </a:rPr>
              <a:t>Contact RBW Strategy if you need consulting and/or general coaching support to maintain and build your organization’s charitable investments through fundraising or project management.</a:t>
            </a:r>
          </a:p>
        </p:txBody>
      </p:sp>
      <p:sp>
        <p:nvSpPr>
          <p:cNvPr id="10" name="TextBox 9">
            <a:extLst>
              <a:ext uri="{FF2B5EF4-FFF2-40B4-BE49-F238E27FC236}">
                <a16:creationId xmlns:a16="http://schemas.microsoft.com/office/drawing/2014/main" id="{02492886-50B0-47A6-A2FC-6FEF5D3A3342}"/>
              </a:ext>
            </a:extLst>
          </p:cNvPr>
          <p:cNvSpPr txBox="1"/>
          <p:nvPr/>
        </p:nvSpPr>
        <p:spPr>
          <a:xfrm>
            <a:off x="623859" y="3328612"/>
            <a:ext cx="6053778" cy="2431435"/>
          </a:xfrm>
          <a:prstGeom prst="rect">
            <a:avLst/>
          </a:prstGeom>
          <a:noFill/>
        </p:spPr>
        <p:txBody>
          <a:bodyPr wrap="square">
            <a:spAutoFit/>
          </a:bodyPr>
          <a:lstStyle/>
          <a:p>
            <a:pPr eaLnBrk="1" fontAlgn="auto" hangingPunct="1">
              <a:spcBef>
                <a:spcPts val="0"/>
              </a:spcBef>
              <a:spcAft>
                <a:spcPts val="0"/>
              </a:spcAft>
              <a:defRPr/>
            </a:pPr>
            <a:r>
              <a:rPr lang="en-US" sz="3200" b="1" kern="0" dirty="0">
                <a:solidFill>
                  <a:schemeClr val="tx1">
                    <a:lumMod val="65000"/>
                    <a:lumOff val="35000"/>
                  </a:schemeClr>
                </a:solidFill>
                <a:latin typeface="Calibri" panose="020F0502020204030204"/>
                <a:cs typeface="+mn-cs"/>
              </a:rPr>
              <a:t>RACHEL WERNER</a:t>
            </a:r>
          </a:p>
          <a:p>
            <a:pPr eaLnBrk="1" fontAlgn="auto" hangingPunct="1">
              <a:spcBef>
                <a:spcPts val="0"/>
              </a:spcBef>
              <a:spcAft>
                <a:spcPts val="0"/>
              </a:spcAft>
              <a:defRPr/>
            </a:pPr>
            <a:r>
              <a:rPr lang="en-US" sz="2400" kern="0" dirty="0" err="1">
                <a:solidFill>
                  <a:srgbClr val="7D4699"/>
                </a:solidFill>
                <a:cs typeface="+mn-cs"/>
              </a:rPr>
              <a:t>Ph</a:t>
            </a:r>
            <a:r>
              <a:rPr lang="en-US" sz="2400" kern="0" dirty="0">
                <a:solidFill>
                  <a:srgbClr val="7D4699"/>
                </a:solidFill>
                <a:cs typeface="+mn-cs"/>
              </a:rPr>
              <a:t>: (301) 325-8552</a:t>
            </a:r>
          </a:p>
          <a:p>
            <a:pPr eaLnBrk="1" fontAlgn="auto" hangingPunct="1">
              <a:spcBef>
                <a:spcPts val="0"/>
              </a:spcBef>
              <a:spcAft>
                <a:spcPts val="0"/>
              </a:spcAft>
              <a:defRPr/>
            </a:pPr>
            <a:r>
              <a:rPr lang="en-US" sz="2400" kern="0" dirty="0">
                <a:solidFill>
                  <a:srgbClr val="7D4699"/>
                </a:solidFill>
                <a:cs typeface="+mn-cs"/>
              </a:rPr>
              <a:t>Email: </a:t>
            </a:r>
            <a:r>
              <a:rPr lang="en-US" sz="2400" kern="0" dirty="0">
                <a:solidFill>
                  <a:srgbClr val="7D4699"/>
                </a:solidFill>
                <a:cs typeface="+mn-cs"/>
                <a:hlinkClick r:id="rId3"/>
              </a:rPr>
              <a:t>rachel@rbwstrategy.com</a:t>
            </a:r>
            <a:endParaRPr lang="en-US" sz="2400" kern="0" dirty="0">
              <a:solidFill>
                <a:srgbClr val="7D4699"/>
              </a:solidFill>
              <a:cs typeface="+mn-cs"/>
            </a:endParaRPr>
          </a:p>
          <a:p>
            <a:pPr eaLnBrk="1" fontAlgn="auto" hangingPunct="1">
              <a:spcBef>
                <a:spcPts val="0"/>
              </a:spcBef>
              <a:spcAft>
                <a:spcPts val="0"/>
              </a:spcAft>
              <a:defRPr/>
            </a:pPr>
            <a:r>
              <a:rPr lang="en-US" sz="2400" kern="0" dirty="0">
                <a:solidFill>
                  <a:srgbClr val="7D4699"/>
                </a:solidFill>
                <a:cs typeface="+mn-cs"/>
              </a:rPr>
              <a:t>LinkedIn: </a:t>
            </a:r>
            <a:r>
              <a:rPr lang="en-US" sz="2400" kern="0" dirty="0">
                <a:solidFill>
                  <a:srgbClr val="7D4699"/>
                </a:solidFill>
                <a:cs typeface="+mn-cs"/>
                <a:hlinkClick r:id="rId4"/>
              </a:rPr>
              <a:t>www.linkedin.com/in/rabwerner</a:t>
            </a:r>
            <a:endParaRPr lang="en-US" sz="2400" kern="0" dirty="0">
              <a:solidFill>
                <a:srgbClr val="7D4699"/>
              </a:solidFill>
              <a:cs typeface="+mn-cs"/>
            </a:endParaRPr>
          </a:p>
          <a:p>
            <a:pPr eaLnBrk="1" fontAlgn="auto" hangingPunct="1">
              <a:spcBef>
                <a:spcPts val="0"/>
              </a:spcBef>
              <a:spcAft>
                <a:spcPts val="0"/>
              </a:spcAft>
              <a:defRPr/>
            </a:pPr>
            <a:r>
              <a:rPr lang="en-US" sz="2400" kern="0" dirty="0">
                <a:solidFill>
                  <a:srgbClr val="7D4699"/>
                </a:solidFill>
                <a:cs typeface="+mn-cs"/>
              </a:rPr>
              <a:t>Twitter: </a:t>
            </a:r>
            <a:r>
              <a:rPr lang="en-US" sz="2400" kern="0" dirty="0">
                <a:solidFill>
                  <a:srgbClr val="7D4699"/>
                </a:solidFill>
                <a:cs typeface="+mn-cs"/>
                <a:hlinkClick r:id="rId5"/>
              </a:rPr>
              <a:t>@rbwstrategy </a:t>
            </a:r>
            <a:endParaRPr lang="en-US" sz="2400" kern="0" dirty="0">
              <a:solidFill>
                <a:srgbClr val="7D4699"/>
              </a:solidFill>
              <a:cs typeface="+mn-cs"/>
              <a:hlinkClick r:id="rId6"/>
            </a:endParaRPr>
          </a:p>
          <a:p>
            <a:pPr eaLnBrk="1" fontAlgn="auto" hangingPunct="1">
              <a:spcBef>
                <a:spcPts val="0"/>
              </a:spcBef>
              <a:spcAft>
                <a:spcPts val="0"/>
              </a:spcAft>
              <a:defRPr/>
            </a:pPr>
            <a:r>
              <a:rPr lang="en-US" sz="2400" kern="0" dirty="0">
                <a:solidFill>
                  <a:srgbClr val="7D4699"/>
                </a:solidFill>
                <a:cs typeface="+mn-cs"/>
              </a:rPr>
              <a:t>Website: </a:t>
            </a:r>
            <a:r>
              <a:rPr lang="en-US" sz="2400" kern="0" dirty="0">
                <a:solidFill>
                  <a:srgbClr val="7D4699"/>
                </a:solidFill>
                <a:cs typeface="+mn-cs"/>
                <a:hlinkClick r:id="rId6"/>
              </a:rPr>
              <a:t>www.rbwstrategy.com</a:t>
            </a:r>
            <a:endParaRPr lang="en-US" sz="2400" kern="0" dirty="0">
              <a:solidFill>
                <a:srgbClr val="7D4699"/>
              </a:solidFill>
              <a:cs typeface="+mn-cs"/>
            </a:endParaRPr>
          </a:p>
        </p:txBody>
      </p:sp>
    </p:spTree>
    <p:extLst>
      <p:ext uri="{BB962C8B-B14F-4D97-AF65-F5344CB8AC3E}">
        <p14:creationId xmlns:p14="http://schemas.microsoft.com/office/powerpoint/2010/main" val="3177370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F50BBC-A75C-1E40-85F4-1FE7F2C51798}"/>
              </a:ext>
            </a:extLst>
          </p:cNvPr>
          <p:cNvSpPr>
            <a:spLocks noGrp="1"/>
          </p:cNvSpPr>
          <p:nvPr>
            <p:ph type="sldNum" sz="quarter" idx="12"/>
          </p:nvPr>
        </p:nvSpPr>
        <p:spPr/>
        <p:txBody>
          <a:bodyPr/>
          <a:lstStyle/>
          <a:p>
            <a:fld id="{D57F1E4F-1CFF-5643-939E-217C01CDF565}" type="slidenum">
              <a:rPr lang="en-US" smtClean="0"/>
              <a:pPr/>
              <a:t>53</a:t>
            </a:fld>
            <a:endParaRPr lang="en-US" dirty="0"/>
          </a:p>
        </p:txBody>
      </p:sp>
      <p:sp>
        <p:nvSpPr>
          <p:cNvPr id="3" name="Rectangle 2">
            <a:extLst>
              <a:ext uri="{FF2B5EF4-FFF2-40B4-BE49-F238E27FC236}">
                <a16:creationId xmlns:a16="http://schemas.microsoft.com/office/drawing/2014/main" id="{DC9A68D6-5887-438E-B689-6FB3778B0E78}"/>
              </a:ext>
            </a:extLst>
          </p:cNvPr>
          <p:cNvSpPr/>
          <p:nvPr/>
        </p:nvSpPr>
        <p:spPr>
          <a:xfrm>
            <a:off x="364921" y="1124125"/>
            <a:ext cx="8414157" cy="3416320"/>
          </a:xfrm>
          <a:prstGeom prst="rect">
            <a:avLst/>
          </a:prstGeom>
        </p:spPr>
        <p:txBody>
          <a:bodyPr wrap="square">
            <a:spAutoFit/>
          </a:bodyPr>
          <a:lstStyle/>
          <a:p>
            <a:pPr algn="ctr"/>
            <a:r>
              <a:rPr lang="en-US" sz="3600" b="1" i="1" dirty="0">
                <a:solidFill>
                  <a:schemeClr val="tx1">
                    <a:lumMod val="75000"/>
                    <a:lumOff val="25000"/>
                  </a:schemeClr>
                </a:solidFill>
              </a:rPr>
              <a:t>The content of this presentation is proprietary and RBW Strategy retains ownership of the contents herein. It is not intended to be distributed to any third party without the written consent of RBW Strategy.</a:t>
            </a:r>
          </a:p>
        </p:txBody>
      </p:sp>
    </p:spTree>
    <p:extLst>
      <p:ext uri="{BB962C8B-B14F-4D97-AF65-F5344CB8AC3E}">
        <p14:creationId xmlns:p14="http://schemas.microsoft.com/office/powerpoint/2010/main" val="3164912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D431D5-0A81-9542-BA5F-5BE8B3534DE8}"/>
              </a:ext>
            </a:extLst>
          </p:cNvPr>
          <p:cNvSpPr>
            <a:spLocks noGrp="1"/>
          </p:cNvSpPr>
          <p:nvPr>
            <p:ph type="sldNum" sz="quarter" idx="12"/>
          </p:nvPr>
        </p:nvSpPr>
        <p:spPr/>
        <p:txBody>
          <a:bodyPr/>
          <a:lstStyle/>
          <a:p>
            <a:fld id="{8A915127-4F0C-4A8D-8722-C4F8B090C6CD}" type="slidenum">
              <a:rPr lang="en-US" smtClean="0"/>
              <a:t>6</a:t>
            </a:fld>
            <a:endParaRPr lang="en-US" dirty="0"/>
          </a:p>
        </p:txBody>
      </p:sp>
      <p:pic>
        <p:nvPicPr>
          <p:cNvPr id="7170" name="Picture 2" descr="Donor Engagement Lifecycle">
            <a:extLst>
              <a:ext uri="{FF2B5EF4-FFF2-40B4-BE49-F238E27FC236}">
                <a16:creationId xmlns:a16="http://schemas.microsoft.com/office/drawing/2014/main" id="{2C58780D-6A6D-42C4-8C34-7E03BC562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84" y="577100"/>
            <a:ext cx="8917497" cy="49512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0D611D2-72B8-4D91-AB72-25B2D4BA61FB}"/>
              </a:ext>
            </a:extLst>
          </p:cNvPr>
          <p:cNvSpPr txBox="1"/>
          <p:nvPr/>
        </p:nvSpPr>
        <p:spPr>
          <a:xfrm>
            <a:off x="0" y="5771625"/>
            <a:ext cx="9144000" cy="584775"/>
          </a:xfrm>
          <a:prstGeom prst="rect">
            <a:avLst/>
          </a:prstGeom>
          <a:noFill/>
        </p:spPr>
        <p:txBody>
          <a:bodyPr wrap="square" rtlCol="0">
            <a:spAutoFit/>
          </a:bodyPr>
          <a:lstStyle/>
          <a:p>
            <a:pPr algn="ctr"/>
            <a:r>
              <a:rPr lang="en-US" sz="1600" dirty="0"/>
              <a:t>Source: </a:t>
            </a:r>
            <a:r>
              <a:rPr lang="en-US" sz="1600" dirty="0">
                <a:hlinkClick r:id="rId4"/>
              </a:rPr>
              <a:t>https://www.causevox.com/blog/donor-engagement-cycle-inspire-learn-engage-ask-thank-show-impact/</a:t>
            </a:r>
            <a:endParaRPr lang="en-US" sz="1600" dirty="0"/>
          </a:p>
        </p:txBody>
      </p:sp>
    </p:spTree>
    <p:extLst>
      <p:ext uri="{BB962C8B-B14F-4D97-AF65-F5344CB8AC3E}">
        <p14:creationId xmlns:p14="http://schemas.microsoft.com/office/powerpoint/2010/main" val="2762654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D431D5-0A81-9542-BA5F-5BE8B3534DE8}"/>
              </a:ext>
            </a:extLst>
          </p:cNvPr>
          <p:cNvSpPr>
            <a:spLocks noGrp="1"/>
          </p:cNvSpPr>
          <p:nvPr>
            <p:ph type="sldNum" sz="quarter" idx="12"/>
          </p:nvPr>
        </p:nvSpPr>
        <p:spPr/>
        <p:txBody>
          <a:bodyPr/>
          <a:lstStyle/>
          <a:p>
            <a:fld id="{8A915127-4F0C-4A8D-8722-C4F8B090C6CD}" type="slidenum">
              <a:rPr lang="en-US" smtClean="0"/>
              <a:t>7</a:t>
            </a:fld>
            <a:endParaRPr lang="en-US" dirty="0"/>
          </a:p>
        </p:txBody>
      </p:sp>
      <p:pic>
        <p:nvPicPr>
          <p:cNvPr id="11266" name="Picture 2" descr="Image result for donor engagement quotes">
            <a:extLst>
              <a:ext uri="{FF2B5EF4-FFF2-40B4-BE49-F238E27FC236}">
                <a16:creationId xmlns:a16="http://schemas.microsoft.com/office/drawing/2014/main" id="{1DE87FC9-44B9-40D7-B2E1-42DF6834B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26" y="1893815"/>
            <a:ext cx="5866422" cy="32879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B2E57D-310D-469B-BAD6-B478FB33B2E4}"/>
              </a:ext>
            </a:extLst>
          </p:cNvPr>
          <p:cNvSpPr txBox="1"/>
          <p:nvPr/>
        </p:nvSpPr>
        <p:spPr>
          <a:xfrm>
            <a:off x="861275" y="394283"/>
            <a:ext cx="5171480" cy="830997"/>
          </a:xfrm>
          <a:prstGeom prst="rect">
            <a:avLst/>
          </a:prstGeom>
          <a:noFill/>
        </p:spPr>
        <p:txBody>
          <a:bodyPr wrap="none" rtlCol="0">
            <a:spAutoFit/>
          </a:bodyPr>
          <a:lstStyle/>
          <a:p>
            <a:r>
              <a:rPr lang="en-US" sz="4800" dirty="0">
                <a:solidFill>
                  <a:schemeClr val="tx1">
                    <a:lumMod val="75000"/>
                    <a:lumOff val="25000"/>
                  </a:schemeClr>
                </a:solidFill>
                <a:latin typeface="+mj-lt"/>
              </a:rPr>
              <a:t>Funder Engagement</a:t>
            </a:r>
          </a:p>
        </p:txBody>
      </p:sp>
      <p:sp>
        <p:nvSpPr>
          <p:cNvPr id="4" name="TextBox 3">
            <a:extLst>
              <a:ext uri="{FF2B5EF4-FFF2-40B4-BE49-F238E27FC236}">
                <a16:creationId xmlns:a16="http://schemas.microsoft.com/office/drawing/2014/main" id="{9D909787-D2BA-4675-B982-2126DE2BE2B6}"/>
              </a:ext>
            </a:extLst>
          </p:cNvPr>
          <p:cNvSpPr txBox="1"/>
          <p:nvPr/>
        </p:nvSpPr>
        <p:spPr>
          <a:xfrm>
            <a:off x="6128161" y="1342239"/>
            <a:ext cx="2676087" cy="3970318"/>
          </a:xfrm>
          <a:prstGeom prst="rect">
            <a:avLst/>
          </a:prstGeom>
          <a:noFill/>
        </p:spPr>
        <p:txBody>
          <a:bodyPr wrap="square" rtlCol="0">
            <a:spAutoFit/>
          </a:bodyPr>
          <a:lstStyle/>
          <a:p>
            <a:r>
              <a:rPr lang="en-US" sz="2800" b="1" dirty="0"/>
              <a:t>Requires:</a:t>
            </a:r>
          </a:p>
          <a:p>
            <a:endParaRPr lang="en-US" sz="2800" dirty="0"/>
          </a:p>
          <a:p>
            <a:pPr marL="285750" indent="-285750">
              <a:buClr>
                <a:srgbClr val="92D050"/>
              </a:buClr>
              <a:buFont typeface="Wingdings" panose="05000000000000000000" pitchFamily="2" charset="2"/>
              <a:buChar char="§"/>
            </a:pPr>
            <a:r>
              <a:rPr lang="en-US" sz="2800" dirty="0"/>
              <a:t>Planning</a:t>
            </a:r>
          </a:p>
          <a:p>
            <a:pPr marL="285750" indent="-285750">
              <a:buClr>
                <a:srgbClr val="92D050"/>
              </a:buClr>
              <a:buFont typeface="Wingdings" panose="05000000000000000000" pitchFamily="2" charset="2"/>
              <a:buChar char="§"/>
            </a:pPr>
            <a:r>
              <a:rPr lang="en-US" sz="2800" dirty="0"/>
              <a:t>Tracking</a:t>
            </a:r>
          </a:p>
          <a:p>
            <a:pPr marL="285750" indent="-285750">
              <a:buClr>
                <a:srgbClr val="92D050"/>
              </a:buClr>
              <a:buFont typeface="Wingdings" panose="05000000000000000000" pitchFamily="2" charset="2"/>
              <a:buChar char="§"/>
            </a:pPr>
            <a:r>
              <a:rPr lang="en-US" sz="2800" dirty="0"/>
              <a:t>Review</a:t>
            </a:r>
          </a:p>
          <a:p>
            <a:pPr marL="285750" indent="-285750">
              <a:buClr>
                <a:srgbClr val="92D050"/>
              </a:buClr>
              <a:buFont typeface="Wingdings" panose="05000000000000000000" pitchFamily="2" charset="2"/>
              <a:buChar char="§"/>
            </a:pPr>
            <a:r>
              <a:rPr lang="en-US" sz="2800" dirty="0"/>
              <a:t>Understanding your donors and their needs!</a:t>
            </a:r>
          </a:p>
        </p:txBody>
      </p:sp>
    </p:spTree>
    <p:extLst>
      <p:ext uri="{BB962C8B-B14F-4D97-AF65-F5344CB8AC3E}">
        <p14:creationId xmlns:p14="http://schemas.microsoft.com/office/powerpoint/2010/main" val="3133493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8C58-3E23-DA42-B145-B69FE3DDE2EF}"/>
              </a:ext>
            </a:extLst>
          </p:cNvPr>
          <p:cNvSpPr>
            <a:spLocks noGrp="1"/>
          </p:cNvSpPr>
          <p:nvPr>
            <p:ph type="title"/>
          </p:nvPr>
        </p:nvSpPr>
        <p:spPr>
          <a:xfrm>
            <a:off x="822960" y="286604"/>
            <a:ext cx="7543800" cy="1038858"/>
          </a:xfrm>
        </p:spPr>
        <p:txBody>
          <a:bodyPr>
            <a:normAutofit/>
          </a:bodyPr>
          <a:lstStyle/>
          <a:p>
            <a:r>
              <a:rPr lang="en-US" dirty="0">
                <a:latin typeface="+mj-lt"/>
              </a:rPr>
              <a:t>Different Funder Types</a:t>
            </a:r>
          </a:p>
        </p:txBody>
      </p:sp>
      <p:sp>
        <p:nvSpPr>
          <p:cNvPr id="4" name="Slide Number Placeholder 3">
            <a:extLst>
              <a:ext uri="{FF2B5EF4-FFF2-40B4-BE49-F238E27FC236}">
                <a16:creationId xmlns:a16="http://schemas.microsoft.com/office/drawing/2014/main" id="{2B970F74-3D14-0345-8888-6E7C82B64453}"/>
              </a:ext>
            </a:extLst>
          </p:cNvPr>
          <p:cNvSpPr>
            <a:spLocks noGrp="1"/>
          </p:cNvSpPr>
          <p:nvPr>
            <p:ph type="sldNum" sz="quarter" idx="12"/>
          </p:nvPr>
        </p:nvSpPr>
        <p:spPr>
          <a:xfrm>
            <a:off x="7425343" y="6459785"/>
            <a:ext cx="984019" cy="365125"/>
          </a:xfrm>
        </p:spPr>
        <p:txBody>
          <a:bodyPr>
            <a:normAutofit/>
          </a:bodyPr>
          <a:lstStyle/>
          <a:p>
            <a:pPr>
              <a:spcAft>
                <a:spcPts val="600"/>
              </a:spcAft>
            </a:pPr>
            <a:fld id="{8A915127-4F0C-4A8D-8722-C4F8B090C6CD}" type="slidenum">
              <a:rPr lang="en-US"/>
              <a:pPr>
                <a:spcAft>
                  <a:spcPts val="600"/>
                </a:spcAft>
              </a:pPr>
              <a:t>8</a:t>
            </a:fld>
            <a:endParaRPr lang="en-US"/>
          </a:p>
        </p:txBody>
      </p:sp>
      <p:graphicFrame>
        <p:nvGraphicFramePr>
          <p:cNvPr id="5" name="Content Placeholder 2">
            <a:extLst>
              <a:ext uri="{FF2B5EF4-FFF2-40B4-BE49-F238E27FC236}">
                <a16:creationId xmlns:a16="http://schemas.microsoft.com/office/drawing/2014/main" id="{5E23D7FC-5E89-4641-A226-B712033ED22A}"/>
              </a:ext>
            </a:extLst>
          </p:cNvPr>
          <p:cNvGraphicFramePr>
            <a:graphicFrameLocks/>
          </p:cNvGraphicFramePr>
          <p:nvPr>
            <p:extLst>
              <p:ext uri="{D42A27DB-BD31-4B8C-83A1-F6EECF244321}">
                <p14:modId xmlns:p14="http://schemas.microsoft.com/office/powerpoint/2010/main" val="3065505813"/>
              </p:ext>
            </p:extLst>
          </p:nvPr>
        </p:nvGraphicFramePr>
        <p:xfrm>
          <a:off x="411061" y="1652631"/>
          <a:ext cx="8305099" cy="4597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6714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8C58-3E23-DA42-B145-B69FE3DDE2EF}"/>
              </a:ext>
            </a:extLst>
          </p:cNvPr>
          <p:cNvSpPr>
            <a:spLocks noGrp="1"/>
          </p:cNvSpPr>
          <p:nvPr>
            <p:ph type="title"/>
          </p:nvPr>
        </p:nvSpPr>
        <p:spPr>
          <a:xfrm>
            <a:off x="822959" y="286604"/>
            <a:ext cx="7977091" cy="954968"/>
          </a:xfrm>
        </p:spPr>
        <p:txBody>
          <a:bodyPr>
            <a:normAutofit/>
          </a:bodyPr>
          <a:lstStyle/>
          <a:p>
            <a:r>
              <a:rPr lang="en-US" dirty="0">
                <a:latin typeface="+mj-lt"/>
              </a:rPr>
              <a:t>What are Funders Looking For?</a:t>
            </a:r>
          </a:p>
        </p:txBody>
      </p:sp>
      <p:sp>
        <p:nvSpPr>
          <p:cNvPr id="4" name="Slide Number Placeholder 3">
            <a:extLst>
              <a:ext uri="{FF2B5EF4-FFF2-40B4-BE49-F238E27FC236}">
                <a16:creationId xmlns:a16="http://schemas.microsoft.com/office/drawing/2014/main" id="{2B970F74-3D14-0345-8888-6E7C82B64453}"/>
              </a:ext>
            </a:extLst>
          </p:cNvPr>
          <p:cNvSpPr>
            <a:spLocks noGrp="1"/>
          </p:cNvSpPr>
          <p:nvPr>
            <p:ph type="sldNum" sz="quarter" idx="12"/>
          </p:nvPr>
        </p:nvSpPr>
        <p:spPr>
          <a:xfrm>
            <a:off x="7425343" y="6459785"/>
            <a:ext cx="984019" cy="365125"/>
          </a:xfrm>
        </p:spPr>
        <p:txBody>
          <a:bodyPr>
            <a:normAutofit/>
          </a:bodyPr>
          <a:lstStyle/>
          <a:p>
            <a:pPr>
              <a:spcAft>
                <a:spcPts val="600"/>
              </a:spcAft>
            </a:pPr>
            <a:fld id="{8A915127-4F0C-4A8D-8722-C4F8B090C6CD}" type="slidenum">
              <a:rPr lang="en-US"/>
              <a:pPr>
                <a:spcAft>
                  <a:spcPts val="600"/>
                </a:spcAft>
              </a:pPr>
              <a:t>9</a:t>
            </a:fld>
            <a:endParaRPr lang="en-US"/>
          </a:p>
        </p:txBody>
      </p:sp>
      <p:graphicFrame>
        <p:nvGraphicFramePr>
          <p:cNvPr id="6" name="Diagram 5">
            <a:extLst>
              <a:ext uri="{FF2B5EF4-FFF2-40B4-BE49-F238E27FC236}">
                <a16:creationId xmlns:a16="http://schemas.microsoft.com/office/drawing/2014/main" id="{AC32FC41-28B2-42C1-ACB5-976BD9466292}"/>
              </a:ext>
            </a:extLst>
          </p:cNvPr>
          <p:cNvGraphicFramePr/>
          <p:nvPr>
            <p:extLst>
              <p:ext uri="{D42A27DB-BD31-4B8C-83A1-F6EECF244321}">
                <p14:modId xmlns:p14="http://schemas.microsoft.com/office/powerpoint/2010/main" val="1754979338"/>
              </p:ext>
            </p:extLst>
          </p:nvPr>
        </p:nvGraphicFramePr>
        <p:xfrm>
          <a:off x="343949" y="1737360"/>
          <a:ext cx="845610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2482968"/>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1051</Words>
  <Application>Microsoft Office PowerPoint</Application>
  <PresentationFormat>On-screen Show (4:3)</PresentationFormat>
  <Paragraphs>308</Paragraphs>
  <Slides>53</Slides>
  <Notes>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Calibri</vt:lpstr>
      <vt:lpstr>Calibri Light</vt:lpstr>
      <vt:lpstr>Franklin Gothic Book</vt:lpstr>
      <vt:lpstr>Open Sans</vt:lpstr>
      <vt:lpstr>Wingdings</vt:lpstr>
      <vt:lpstr>Retrospect</vt:lpstr>
      <vt:lpstr>Funder Engagement Basics for Nonprofit Sustainability </vt:lpstr>
      <vt:lpstr>PowerPoint Presentation</vt:lpstr>
      <vt:lpstr>Agenda</vt:lpstr>
      <vt:lpstr>Part I: What is funder engagement  and why does it matter?</vt:lpstr>
      <vt:lpstr>What is a funder engagement?</vt:lpstr>
      <vt:lpstr>PowerPoint Presentation</vt:lpstr>
      <vt:lpstr>PowerPoint Presentation</vt:lpstr>
      <vt:lpstr>Different Funder Types</vt:lpstr>
      <vt:lpstr>What are Funders Looking For?</vt:lpstr>
      <vt:lpstr>Funder Engagement Overview</vt:lpstr>
      <vt:lpstr>PowerPoint Presentation</vt:lpstr>
      <vt:lpstr>PowerPoint Presentation</vt:lpstr>
      <vt:lpstr>PowerPoint Presentation</vt:lpstr>
      <vt:lpstr>PowerPoint Presentation</vt:lpstr>
      <vt:lpstr>PowerPoint Presentation</vt:lpstr>
      <vt:lpstr>PowerPoint Presentation</vt:lpstr>
      <vt:lpstr>Part II:  How do we build a funder engagement strategy?</vt:lpstr>
      <vt:lpstr>PowerPoint Presentation</vt:lpstr>
      <vt:lpstr>PowerPoint Presentation</vt:lpstr>
      <vt:lpstr>Planning: Cultivation Brainstorming</vt:lpstr>
      <vt:lpstr>Organizational Ambassadors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Pssst…. People Don’t Like to Read</vt:lpstr>
      <vt:lpstr>PowerPoint Presentation</vt:lpstr>
      <vt:lpstr>PowerPoint Presentation</vt:lpstr>
      <vt:lpstr>No One-Size-Fits-All Approach</vt:lpstr>
      <vt:lpstr>Take Small Steps to Grow</vt:lpstr>
      <vt:lpstr>Part III:  How can I do this for my organization?</vt:lpstr>
      <vt:lpstr>PowerPoint Presentation</vt:lpstr>
      <vt:lpstr>Step 1: Strategic Planning </vt:lpstr>
      <vt:lpstr>Step 2: Fundraising Goals</vt:lpstr>
      <vt:lpstr>Step 3: Resource Map and Responsibilities </vt:lpstr>
      <vt:lpstr>Step 4: Tracking System and Processes</vt:lpstr>
      <vt:lpstr>Step 5: Targets and Metrics for all Components of the Engagement Cycle </vt:lpstr>
      <vt:lpstr>Step 6: Track and Repeat</vt:lpstr>
      <vt:lpstr>PowerPoint Presentation</vt:lpstr>
      <vt:lpstr>Resources</vt:lpstr>
      <vt:lpstr>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Cultivation and Stewardship Basics for Nonprofit Sustainability</dc:title>
  <dc:creator>Rachel Werner</dc:creator>
  <cp:lastModifiedBy>Cara Fogarty</cp:lastModifiedBy>
  <cp:revision>8</cp:revision>
  <dcterms:created xsi:type="dcterms:W3CDTF">2020-02-06T14:07:34Z</dcterms:created>
  <dcterms:modified xsi:type="dcterms:W3CDTF">2020-02-18T22:33:02Z</dcterms:modified>
</cp:coreProperties>
</file>