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63" r:id="rId4"/>
    <p:sldId id="282" r:id="rId5"/>
    <p:sldId id="280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221B8-03B4-4DFA-A050-635A12E3AAC5}" type="doc">
      <dgm:prSet loTypeId="urn:microsoft.com/office/officeart/2005/8/layout/radial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9EF11AB-A8C9-495C-AD9E-8C917B545844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Community Colleges</a:t>
          </a:r>
        </a:p>
      </dgm:t>
    </dgm:pt>
    <dgm:pt modelId="{BFB69F94-818B-4ECF-8B89-E96D09CF23B0}" type="parTrans" cxnId="{6F7FC4E1-863A-470B-BCB6-8D30ADCA5895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65EFD83D-71F8-47F6-BEF9-A54945CEEF6E}" type="sibTrans" cxnId="{6F7FC4E1-863A-470B-BCB6-8D30ADCA5895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6D369170-9617-4B75-A6CD-7DB2FD4175C0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Employers</a:t>
          </a:r>
        </a:p>
      </dgm:t>
    </dgm:pt>
    <dgm:pt modelId="{F404B886-2CB5-47BC-AE07-53C3A41DE0E3}" type="parTrans" cxnId="{9C3C2D8C-099D-433E-853D-FE59AE42897D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40510FD7-D4F4-4BA7-AD00-4F85E963B980}" type="sibTrans" cxnId="{9C3C2D8C-099D-433E-853D-FE59AE42897D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266C84FB-45C2-4F38-A1B4-D0540C668784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Community-Based Organizations</a:t>
          </a:r>
        </a:p>
      </dgm:t>
    </dgm:pt>
    <dgm:pt modelId="{938040DC-2B82-4DE1-A2C1-73B6CB04947C}" type="parTrans" cxnId="{0E4D484B-3BC7-49EC-BB58-FC50494AD3C4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474B9019-1690-4785-B9EF-C8C7AFB777CD}" type="sibTrans" cxnId="{0E4D484B-3BC7-49EC-BB58-FC50494AD3C4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8F7B09AD-5D5B-44DF-9D38-9D9F5EEE30E4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4-Year Institutions</a:t>
          </a:r>
        </a:p>
      </dgm:t>
    </dgm:pt>
    <dgm:pt modelId="{137420FD-57FE-47A2-94F9-71BBCBCBF956}" type="parTrans" cxnId="{66EC001E-B6F0-40B1-A1B0-3CEF314599D1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FF9A4524-C15B-46B8-A45D-4B0127C13639}" type="sibTrans" cxnId="{66EC001E-B6F0-40B1-A1B0-3CEF314599D1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B414B7EE-B567-403B-BD01-0E1C050DB68E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K-12</a:t>
          </a:r>
        </a:p>
      </dgm:t>
    </dgm:pt>
    <dgm:pt modelId="{2EE25533-D794-43A9-80C1-74D36B69B27F}" type="parTrans" cxnId="{B2FA8D4D-2189-4989-A33C-141A428AEAC9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932F3110-CAF0-4D92-8A72-168ED8B0FAE9}" type="sibTrans" cxnId="{B2FA8D4D-2189-4989-A33C-141A428AEAC9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7B8A1BC6-6EB8-4AEC-81DC-6F26C8740219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Local and State Government</a:t>
          </a:r>
        </a:p>
      </dgm:t>
    </dgm:pt>
    <dgm:pt modelId="{560FD022-761D-4E50-92E4-94C31665E2CB}" type="parTrans" cxnId="{B170488B-F43D-4046-AECD-F01A705E31E8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F6183F04-65A1-4692-A364-49BA34E5EA27}" type="sibTrans" cxnId="{B170488B-F43D-4046-AECD-F01A705E31E8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BE6AB2F1-1435-47BA-9065-7780959D4627}">
      <dgm:prSet phldrT="[Text]" custT="1"/>
      <dgm:spPr/>
      <dgm:t>
        <a:bodyPr/>
        <a:lstStyle/>
        <a:p>
          <a:r>
            <a:rPr lang="en-US" sz="1400" b="1" dirty="0">
              <a:solidFill>
                <a:srgbClr val="293D31"/>
              </a:solidFill>
              <a:latin typeface="Inter" panose="02000503000000020004"/>
            </a:rPr>
            <a:t>Economic Development Agencies</a:t>
          </a:r>
        </a:p>
      </dgm:t>
    </dgm:pt>
    <dgm:pt modelId="{F170CC26-016D-443C-8DA1-905C5AE261F0}" type="parTrans" cxnId="{DC2A207F-BA0D-446B-A32B-A46B57915EC6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00A4B384-DAD3-428A-AD07-67CA8B4E89F0}" type="sibTrans" cxnId="{DC2A207F-BA0D-446B-A32B-A46B57915EC6}">
      <dgm:prSet/>
      <dgm:spPr/>
      <dgm:t>
        <a:bodyPr/>
        <a:lstStyle/>
        <a:p>
          <a:endParaRPr lang="en-US">
            <a:latin typeface="Inter" panose="02000503000000020004"/>
          </a:endParaRPr>
        </a:p>
      </dgm:t>
    </dgm:pt>
    <dgm:pt modelId="{21BADFDC-39D1-4787-9887-AA47CBF6515C}" type="pres">
      <dgm:prSet presAssocID="{A53221B8-03B4-4DFA-A050-635A12E3AA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3A5A72-9D45-4211-B50E-2B3F9694DD58}" type="pres">
      <dgm:prSet presAssocID="{E9EF11AB-A8C9-495C-AD9E-8C917B545844}" presName="centerShape" presStyleLbl="node0" presStyleIdx="0" presStyleCnt="1"/>
      <dgm:spPr/>
    </dgm:pt>
    <dgm:pt modelId="{BC32476A-48FC-437B-B6E7-74D1F32AB23D}" type="pres">
      <dgm:prSet presAssocID="{F404B886-2CB5-47BC-AE07-53C3A41DE0E3}" presName="Name9" presStyleLbl="parChTrans1D2" presStyleIdx="0" presStyleCnt="6"/>
      <dgm:spPr/>
    </dgm:pt>
    <dgm:pt modelId="{C58F2883-4553-46C7-A95F-07C1EDB4C52F}" type="pres">
      <dgm:prSet presAssocID="{F404B886-2CB5-47BC-AE07-53C3A41DE0E3}" presName="connTx" presStyleLbl="parChTrans1D2" presStyleIdx="0" presStyleCnt="6"/>
      <dgm:spPr/>
    </dgm:pt>
    <dgm:pt modelId="{8E0B40B7-BE4A-4EF1-9152-2B510B42A1B6}" type="pres">
      <dgm:prSet presAssocID="{6D369170-9617-4B75-A6CD-7DB2FD4175C0}" presName="node" presStyleLbl="node1" presStyleIdx="0" presStyleCnt="6">
        <dgm:presLayoutVars>
          <dgm:bulletEnabled val="1"/>
        </dgm:presLayoutVars>
      </dgm:prSet>
      <dgm:spPr/>
    </dgm:pt>
    <dgm:pt modelId="{D5546A63-E4B8-4B4E-893D-E4B313F3F6BF}" type="pres">
      <dgm:prSet presAssocID="{938040DC-2B82-4DE1-A2C1-73B6CB04947C}" presName="Name9" presStyleLbl="parChTrans1D2" presStyleIdx="1" presStyleCnt="6"/>
      <dgm:spPr/>
    </dgm:pt>
    <dgm:pt modelId="{7D6EEAA9-6787-4774-BE61-8400C21CBF22}" type="pres">
      <dgm:prSet presAssocID="{938040DC-2B82-4DE1-A2C1-73B6CB04947C}" presName="connTx" presStyleLbl="parChTrans1D2" presStyleIdx="1" presStyleCnt="6"/>
      <dgm:spPr/>
    </dgm:pt>
    <dgm:pt modelId="{04FBB931-6388-4CE6-ACB4-95F8F5F6F35F}" type="pres">
      <dgm:prSet presAssocID="{266C84FB-45C2-4F38-A1B4-D0540C668784}" presName="node" presStyleLbl="node1" presStyleIdx="1" presStyleCnt="6" custScaleX="110532" custScaleY="108552">
        <dgm:presLayoutVars>
          <dgm:bulletEnabled val="1"/>
        </dgm:presLayoutVars>
      </dgm:prSet>
      <dgm:spPr/>
    </dgm:pt>
    <dgm:pt modelId="{68BA2A2E-FEF9-4773-A499-8277BA57860D}" type="pres">
      <dgm:prSet presAssocID="{137420FD-57FE-47A2-94F9-71BBCBCBF956}" presName="Name9" presStyleLbl="parChTrans1D2" presStyleIdx="2" presStyleCnt="6"/>
      <dgm:spPr/>
    </dgm:pt>
    <dgm:pt modelId="{BF1B2208-3D1F-4A68-9752-4775BF441EB1}" type="pres">
      <dgm:prSet presAssocID="{137420FD-57FE-47A2-94F9-71BBCBCBF956}" presName="connTx" presStyleLbl="parChTrans1D2" presStyleIdx="2" presStyleCnt="6"/>
      <dgm:spPr/>
    </dgm:pt>
    <dgm:pt modelId="{8265FA07-67ED-4D91-BA6E-70E88F9D07AE}" type="pres">
      <dgm:prSet presAssocID="{8F7B09AD-5D5B-44DF-9D38-9D9F5EEE30E4}" presName="node" presStyleLbl="node1" presStyleIdx="2" presStyleCnt="6">
        <dgm:presLayoutVars>
          <dgm:bulletEnabled val="1"/>
        </dgm:presLayoutVars>
      </dgm:prSet>
      <dgm:spPr/>
    </dgm:pt>
    <dgm:pt modelId="{D0D5C296-4365-4782-B233-BC3CC546D1F4}" type="pres">
      <dgm:prSet presAssocID="{2EE25533-D794-43A9-80C1-74D36B69B27F}" presName="Name9" presStyleLbl="parChTrans1D2" presStyleIdx="3" presStyleCnt="6"/>
      <dgm:spPr/>
    </dgm:pt>
    <dgm:pt modelId="{B3D5B165-EA7C-419C-AD3A-B9648C7B1D62}" type="pres">
      <dgm:prSet presAssocID="{2EE25533-D794-43A9-80C1-74D36B69B27F}" presName="connTx" presStyleLbl="parChTrans1D2" presStyleIdx="3" presStyleCnt="6"/>
      <dgm:spPr/>
    </dgm:pt>
    <dgm:pt modelId="{970AFF20-66EF-460C-8B00-92FE385FCBEC}" type="pres">
      <dgm:prSet presAssocID="{B414B7EE-B567-403B-BD01-0E1C050DB68E}" presName="node" presStyleLbl="node1" presStyleIdx="3" presStyleCnt="6">
        <dgm:presLayoutVars>
          <dgm:bulletEnabled val="1"/>
        </dgm:presLayoutVars>
      </dgm:prSet>
      <dgm:spPr/>
    </dgm:pt>
    <dgm:pt modelId="{34AF5C19-8577-40ED-A7FF-830C174BE3FD}" type="pres">
      <dgm:prSet presAssocID="{560FD022-761D-4E50-92E4-94C31665E2CB}" presName="Name9" presStyleLbl="parChTrans1D2" presStyleIdx="4" presStyleCnt="6"/>
      <dgm:spPr/>
    </dgm:pt>
    <dgm:pt modelId="{549394C7-3DDF-4802-B2AB-99F10163181D}" type="pres">
      <dgm:prSet presAssocID="{560FD022-761D-4E50-92E4-94C31665E2CB}" presName="connTx" presStyleLbl="parChTrans1D2" presStyleIdx="4" presStyleCnt="6"/>
      <dgm:spPr/>
    </dgm:pt>
    <dgm:pt modelId="{5518545D-5D95-4D23-8C1C-343E2E404878}" type="pres">
      <dgm:prSet presAssocID="{7B8A1BC6-6EB8-4AEC-81DC-6F26C8740219}" presName="node" presStyleLbl="node1" presStyleIdx="4" presStyleCnt="6">
        <dgm:presLayoutVars>
          <dgm:bulletEnabled val="1"/>
        </dgm:presLayoutVars>
      </dgm:prSet>
      <dgm:spPr/>
    </dgm:pt>
    <dgm:pt modelId="{3CDF9300-1687-432B-A8FA-08A4734AD7C1}" type="pres">
      <dgm:prSet presAssocID="{F170CC26-016D-443C-8DA1-905C5AE261F0}" presName="Name9" presStyleLbl="parChTrans1D2" presStyleIdx="5" presStyleCnt="6"/>
      <dgm:spPr/>
    </dgm:pt>
    <dgm:pt modelId="{2B2311B8-06D9-424B-8F36-AB9DC39088BA}" type="pres">
      <dgm:prSet presAssocID="{F170CC26-016D-443C-8DA1-905C5AE261F0}" presName="connTx" presStyleLbl="parChTrans1D2" presStyleIdx="5" presStyleCnt="6"/>
      <dgm:spPr/>
    </dgm:pt>
    <dgm:pt modelId="{5856BD32-6B23-439C-A2CC-E49F44B86426}" type="pres">
      <dgm:prSet presAssocID="{BE6AB2F1-1435-47BA-9065-7780959D4627}" presName="node" presStyleLbl="node1" presStyleIdx="5" presStyleCnt="6" custScaleX="107684" custScaleY="99052">
        <dgm:presLayoutVars>
          <dgm:bulletEnabled val="1"/>
        </dgm:presLayoutVars>
      </dgm:prSet>
      <dgm:spPr/>
    </dgm:pt>
  </dgm:ptLst>
  <dgm:cxnLst>
    <dgm:cxn modelId="{66EC001E-B6F0-40B1-A1B0-3CEF314599D1}" srcId="{E9EF11AB-A8C9-495C-AD9E-8C917B545844}" destId="{8F7B09AD-5D5B-44DF-9D38-9D9F5EEE30E4}" srcOrd="2" destOrd="0" parTransId="{137420FD-57FE-47A2-94F9-71BBCBCBF956}" sibTransId="{FF9A4524-C15B-46B8-A45D-4B0127C13639}"/>
    <dgm:cxn modelId="{64BA9426-EADF-4DF2-BF6C-8613F5B20D56}" type="presOf" srcId="{2EE25533-D794-43A9-80C1-74D36B69B27F}" destId="{D0D5C296-4365-4782-B233-BC3CC546D1F4}" srcOrd="0" destOrd="0" presId="urn:microsoft.com/office/officeart/2005/8/layout/radial1"/>
    <dgm:cxn modelId="{85435C32-139E-4681-A150-564F2E9C8DCF}" type="presOf" srcId="{938040DC-2B82-4DE1-A2C1-73B6CB04947C}" destId="{7D6EEAA9-6787-4774-BE61-8400C21CBF22}" srcOrd="1" destOrd="0" presId="urn:microsoft.com/office/officeart/2005/8/layout/radial1"/>
    <dgm:cxn modelId="{1FE12636-61B0-4F2B-97AA-72FE35092842}" type="presOf" srcId="{7B8A1BC6-6EB8-4AEC-81DC-6F26C8740219}" destId="{5518545D-5D95-4D23-8C1C-343E2E404878}" srcOrd="0" destOrd="0" presId="urn:microsoft.com/office/officeart/2005/8/layout/radial1"/>
    <dgm:cxn modelId="{9E368E41-071F-4AF1-AF97-BD3D88EE124A}" type="presOf" srcId="{F404B886-2CB5-47BC-AE07-53C3A41DE0E3}" destId="{BC32476A-48FC-437B-B6E7-74D1F32AB23D}" srcOrd="0" destOrd="0" presId="urn:microsoft.com/office/officeart/2005/8/layout/radial1"/>
    <dgm:cxn modelId="{62521B45-B903-4909-91E7-873F18239B7A}" type="presOf" srcId="{BE6AB2F1-1435-47BA-9065-7780959D4627}" destId="{5856BD32-6B23-439C-A2CC-E49F44B86426}" srcOrd="0" destOrd="0" presId="urn:microsoft.com/office/officeart/2005/8/layout/radial1"/>
    <dgm:cxn modelId="{9FA1B146-DA05-41B5-AAE3-21309BE2EF10}" type="presOf" srcId="{8F7B09AD-5D5B-44DF-9D38-9D9F5EEE30E4}" destId="{8265FA07-67ED-4D91-BA6E-70E88F9D07AE}" srcOrd="0" destOrd="0" presId="urn:microsoft.com/office/officeart/2005/8/layout/radial1"/>
    <dgm:cxn modelId="{D8F1FB68-5242-443E-A519-A8B0E45544EB}" type="presOf" srcId="{137420FD-57FE-47A2-94F9-71BBCBCBF956}" destId="{68BA2A2E-FEF9-4773-A499-8277BA57860D}" srcOrd="0" destOrd="0" presId="urn:microsoft.com/office/officeart/2005/8/layout/radial1"/>
    <dgm:cxn modelId="{0E4D484B-3BC7-49EC-BB58-FC50494AD3C4}" srcId="{E9EF11AB-A8C9-495C-AD9E-8C917B545844}" destId="{266C84FB-45C2-4F38-A1B4-D0540C668784}" srcOrd="1" destOrd="0" parTransId="{938040DC-2B82-4DE1-A2C1-73B6CB04947C}" sibTransId="{474B9019-1690-4785-B9EF-C8C7AFB777CD}"/>
    <dgm:cxn modelId="{B2FA8D4D-2189-4989-A33C-141A428AEAC9}" srcId="{E9EF11AB-A8C9-495C-AD9E-8C917B545844}" destId="{B414B7EE-B567-403B-BD01-0E1C050DB68E}" srcOrd="3" destOrd="0" parTransId="{2EE25533-D794-43A9-80C1-74D36B69B27F}" sibTransId="{932F3110-CAF0-4D92-8A72-168ED8B0FAE9}"/>
    <dgm:cxn modelId="{054C724E-478C-4BFD-A4DE-DED397754D38}" type="presOf" srcId="{938040DC-2B82-4DE1-A2C1-73B6CB04947C}" destId="{D5546A63-E4B8-4B4E-893D-E4B313F3F6BF}" srcOrd="0" destOrd="0" presId="urn:microsoft.com/office/officeart/2005/8/layout/radial1"/>
    <dgm:cxn modelId="{4C7ACF50-5156-4EE3-A06E-98AB6B29CD66}" type="presOf" srcId="{F404B886-2CB5-47BC-AE07-53C3A41DE0E3}" destId="{C58F2883-4553-46C7-A95F-07C1EDB4C52F}" srcOrd="1" destOrd="0" presId="urn:microsoft.com/office/officeart/2005/8/layout/radial1"/>
    <dgm:cxn modelId="{342DC271-7EB7-4376-A889-D21F69FDB4F1}" type="presOf" srcId="{2EE25533-D794-43A9-80C1-74D36B69B27F}" destId="{B3D5B165-EA7C-419C-AD3A-B9648C7B1D62}" srcOrd="1" destOrd="0" presId="urn:microsoft.com/office/officeart/2005/8/layout/radial1"/>
    <dgm:cxn modelId="{BCF9BA75-CAF9-4CEF-B644-D79EA391D0C1}" type="presOf" srcId="{F170CC26-016D-443C-8DA1-905C5AE261F0}" destId="{3CDF9300-1687-432B-A8FA-08A4734AD7C1}" srcOrd="0" destOrd="0" presId="urn:microsoft.com/office/officeart/2005/8/layout/radial1"/>
    <dgm:cxn modelId="{328CA577-AA93-45AF-801A-ACBCC5F194D4}" type="presOf" srcId="{266C84FB-45C2-4F38-A1B4-D0540C668784}" destId="{04FBB931-6388-4CE6-ACB4-95F8F5F6F35F}" srcOrd="0" destOrd="0" presId="urn:microsoft.com/office/officeart/2005/8/layout/radial1"/>
    <dgm:cxn modelId="{DC2A207F-BA0D-446B-A32B-A46B57915EC6}" srcId="{E9EF11AB-A8C9-495C-AD9E-8C917B545844}" destId="{BE6AB2F1-1435-47BA-9065-7780959D4627}" srcOrd="5" destOrd="0" parTransId="{F170CC26-016D-443C-8DA1-905C5AE261F0}" sibTransId="{00A4B384-DAD3-428A-AD07-67CA8B4E89F0}"/>
    <dgm:cxn modelId="{69D4EC89-704D-4426-B29B-4EFA04801CF3}" type="presOf" srcId="{560FD022-761D-4E50-92E4-94C31665E2CB}" destId="{34AF5C19-8577-40ED-A7FF-830C174BE3FD}" srcOrd="0" destOrd="0" presId="urn:microsoft.com/office/officeart/2005/8/layout/radial1"/>
    <dgm:cxn modelId="{B170488B-F43D-4046-AECD-F01A705E31E8}" srcId="{E9EF11AB-A8C9-495C-AD9E-8C917B545844}" destId="{7B8A1BC6-6EB8-4AEC-81DC-6F26C8740219}" srcOrd="4" destOrd="0" parTransId="{560FD022-761D-4E50-92E4-94C31665E2CB}" sibTransId="{F6183F04-65A1-4692-A364-49BA34E5EA27}"/>
    <dgm:cxn modelId="{9C3C2D8C-099D-433E-853D-FE59AE42897D}" srcId="{E9EF11AB-A8C9-495C-AD9E-8C917B545844}" destId="{6D369170-9617-4B75-A6CD-7DB2FD4175C0}" srcOrd="0" destOrd="0" parTransId="{F404B886-2CB5-47BC-AE07-53C3A41DE0E3}" sibTransId="{40510FD7-D4F4-4BA7-AD00-4F85E963B980}"/>
    <dgm:cxn modelId="{2B5552A8-CE27-4484-9E90-D3B85C5E1016}" type="presOf" srcId="{F170CC26-016D-443C-8DA1-905C5AE261F0}" destId="{2B2311B8-06D9-424B-8F36-AB9DC39088BA}" srcOrd="1" destOrd="0" presId="urn:microsoft.com/office/officeart/2005/8/layout/radial1"/>
    <dgm:cxn modelId="{F32F53B3-074E-490B-8643-CBF35ED4054D}" type="presOf" srcId="{560FD022-761D-4E50-92E4-94C31665E2CB}" destId="{549394C7-3DDF-4802-B2AB-99F10163181D}" srcOrd="1" destOrd="0" presId="urn:microsoft.com/office/officeart/2005/8/layout/radial1"/>
    <dgm:cxn modelId="{CFFC37B7-550F-4179-9EA8-571534560EFA}" type="presOf" srcId="{A53221B8-03B4-4DFA-A050-635A12E3AAC5}" destId="{21BADFDC-39D1-4787-9887-AA47CBF6515C}" srcOrd="0" destOrd="0" presId="urn:microsoft.com/office/officeart/2005/8/layout/radial1"/>
    <dgm:cxn modelId="{B09B63CA-3D68-47EE-89BF-4F71E0993623}" type="presOf" srcId="{6D369170-9617-4B75-A6CD-7DB2FD4175C0}" destId="{8E0B40B7-BE4A-4EF1-9152-2B510B42A1B6}" srcOrd="0" destOrd="0" presId="urn:microsoft.com/office/officeart/2005/8/layout/radial1"/>
    <dgm:cxn modelId="{0AA1ADD4-0AC7-4626-BC4E-3092807E9F09}" type="presOf" srcId="{B414B7EE-B567-403B-BD01-0E1C050DB68E}" destId="{970AFF20-66EF-460C-8B00-92FE385FCBEC}" srcOrd="0" destOrd="0" presId="urn:microsoft.com/office/officeart/2005/8/layout/radial1"/>
    <dgm:cxn modelId="{6F7FC4E1-863A-470B-BCB6-8D30ADCA5895}" srcId="{A53221B8-03B4-4DFA-A050-635A12E3AAC5}" destId="{E9EF11AB-A8C9-495C-AD9E-8C917B545844}" srcOrd="0" destOrd="0" parTransId="{BFB69F94-818B-4ECF-8B89-E96D09CF23B0}" sibTransId="{65EFD83D-71F8-47F6-BEF9-A54945CEEF6E}"/>
    <dgm:cxn modelId="{39670DEE-5F63-4BC2-9818-B0DE251DDC86}" type="presOf" srcId="{137420FD-57FE-47A2-94F9-71BBCBCBF956}" destId="{BF1B2208-3D1F-4A68-9752-4775BF441EB1}" srcOrd="1" destOrd="0" presId="urn:microsoft.com/office/officeart/2005/8/layout/radial1"/>
    <dgm:cxn modelId="{84C631F3-80BA-4E46-909C-05AFD33FD47C}" type="presOf" srcId="{E9EF11AB-A8C9-495C-AD9E-8C917B545844}" destId="{D33A5A72-9D45-4211-B50E-2B3F9694DD58}" srcOrd="0" destOrd="0" presId="urn:microsoft.com/office/officeart/2005/8/layout/radial1"/>
    <dgm:cxn modelId="{F9B446F6-D4DE-4845-8AE4-B7999A93304F}" type="presParOf" srcId="{21BADFDC-39D1-4787-9887-AA47CBF6515C}" destId="{D33A5A72-9D45-4211-B50E-2B3F9694DD58}" srcOrd="0" destOrd="0" presId="urn:microsoft.com/office/officeart/2005/8/layout/radial1"/>
    <dgm:cxn modelId="{0A592EE7-10BF-4DDB-9AA2-4F41F8E08A2E}" type="presParOf" srcId="{21BADFDC-39D1-4787-9887-AA47CBF6515C}" destId="{BC32476A-48FC-437B-B6E7-74D1F32AB23D}" srcOrd="1" destOrd="0" presId="urn:microsoft.com/office/officeart/2005/8/layout/radial1"/>
    <dgm:cxn modelId="{2C42710D-8320-4DA6-AF8E-53A8CB0CA8E1}" type="presParOf" srcId="{BC32476A-48FC-437B-B6E7-74D1F32AB23D}" destId="{C58F2883-4553-46C7-A95F-07C1EDB4C52F}" srcOrd="0" destOrd="0" presId="urn:microsoft.com/office/officeart/2005/8/layout/radial1"/>
    <dgm:cxn modelId="{93DD6D3D-EAE1-498C-B9A7-88C3FE8A4921}" type="presParOf" srcId="{21BADFDC-39D1-4787-9887-AA47CBF6515C}" destId="{8E0B40B7-BE4A-4EF1-9152-2B510B42A1B6}" srcOrd="2" destOrd="0" presId="urn:microsoft.com/office/officeart/2005/8/layout/radial1"/>
    <dgm:cxn modelId="{21748C32-9925-4B6E-8BA1-A23E93D4A57C}" type="presParOf" srcId="{21BADFDC-39D1-4787-9887-AA47CBF6515C}" destId="{D5546A63-E4B8-4B4E-893D-E4B313F3F6BF}" srcOrd="3" destOrd="0" presId="urn:microsoft.com/office/officeart/2005/8/layout/radial1"/>
    <dgm:cxn modelId="{C07BBBDF-49C9-43C3-9167-A2CEDED64811}" type="presParOf" srcId="{D5546A63-E4B8-4B4E-893D-E4B313F3F6BF}" destId="{7D6EEAA9-6787-4774-BE61-8400C21CBF22}" srcOrd="0" destOrd="0" presId="urn:microsoft.com/office/officeart/2005/8/layout/radial1"/>
    <dgm:cxn modelId="{56EDF20B-9D59-4224-A3F8-859DD3B337E0}" type="presParOf" srcId="{21BADFDC-39D1-4787-9887-AA47CBF6515C}" destId="{04FBB931-6388-4CE6-ACB4-95F8F5F6F35F}" srcOrd="4" destOrd="0" presId="urn:microsoft.com/office/officeart/2005/8/layout/radial1"/>
    <dgm:cxn modelId="{214E29BE-E9D2-412F-99CF-2268989A1B91}" type="presParOf" srcId="{21BADFDC-39D1-4787-9887-AA47CBF6515C}" destId="{68BA2A2E-FEF9-4773-A499-8277BA57860D}" srcOrd="5" destOrd="0" presId="urn:microsoft.com/office/officeart/2005/8/layout/radial1"/>
    <dgm:cxn modelId="{944E8BA0-0E5F-4EA7-942F-0E0E84BD10B2}" type="presParOf" srcId="{68BA2A2E-FEF9-4773-A499-8277BA57860D}" destId="{BF1B2208-3D1F-4A68-9752-4775BF441EB1}" srcOrd="0" destOrd="0" presId="urn:microsoft.com/office/officeart/2005/8/layout/radial1"/>
    <dgm:cxn modelId="{30AE419B-8867-4C66-BF8A-538584855EAE}" type="presParOf" srcId="{21BADFDC-39D1-4787-9887-AA47CBF6515C}" destId="{8265FA07-67ED-4D91-BA6E-70E88F9D07AE}" srcOrd="6" destOrd="0" presId="urn:microsoft.com/office/officeart/2005/8/layout/radial1"/>
    <dgm:cxn modelId="{9BBB3823-C2F1-48FD-A92B-FD6C00DE0DB9}" type="presParOf" srcId="{21BADFDC-39D1-4787-9887-AA47CBF6515C}" destId="{D0D5C296-4365-4782-B233-BC3CC546D1F4}" srcOrd="7" destOrd="0" presId="urn:microsoft.com/office/officeart/2005/8/layout/radial1"/>
    <dgm:cxn modelId="{D312D663-8E6A-42A8-8FF7-802FBA86332C}" type="presParOf" srcId="{D0D5C296-4365-4782-B233-BC3CC546D1F4}" destId="{B3D5B165-EA7C-419C-AD3A-B9648C7B1D62}" srcOrd="0" destOrd="0" presId="urn:microsoft.com/office/officeart/2005/8/layout/radial1"/>
    <dgm:cxn modelId="{427D8571-779A-43AA-8490-2CC3B4CCDC44}" type="presParOf" srcId="{21BADFDC-39D1-4787-9887-AA47CBF6515C}" destId="{970AFF20-66EF-460C-8B00-92FE385FCBEC}" srcOrd="8" destOrd="0" presId="urn:microsoft.com/office/officeart/2005/8/layout/radial1"/>
    <dgm:cxn modelId="{9D5050B7-1AC5-426F-B2A7-04ED1AB105B7}" type="presParOf" srcId="{21BADFDC-39D1-4787-9887-AA47CBF6515C}" destId="{34AF5C19-8577-40ED-A7FF-830C174BE3FD}" srcOrd="9" destOrd="0" presId="urn:microsoft.com/office/officeart/2005/8/layout/radial1"/>
    <dgm:cxn modelId="{E24FBE29-FB80-4AD8-99D1-F1016A0E5B56}" type="presParOf" srcId="{34AF5C19-8577-40ED-A7FF-830C174BE3FD}" destId="{549394C7-3DDF-4802-B2AB-99F10163181D}" srcOrd="0" destOrd="0" presId="urn:microsoft.com/office/officeart/2005/8/layout/radial1"/>
    <dgm:cxn modelId="{94C814BF-B7A6-4955-B9D0-AF12C1DE8AD3}" type="presParOf" srcId="{21BADFDC-39D1-4787-9887-AA47CBF6515C}" destId="{5518545D-5D95-4D23-8C1C-343E2E404878}" srcOrd="10" destOrd="0" presId="urn:microsoft.com/office/officeart/2005/8/layout/radial1"/>
    <dgm:cxn modelId="{8A65DCA7-5A45-4243-A2DD-0EE37D4EF74E}" type="presParOf" srcId="{21BADFDC-39D1-4787-9887-AA47CBF6515C}" destId="{3CDF9300-1687-432B-A8FA-08A4734AD7C1}" srcOrd="11" destOrd="0" presId="urn:microsoft.com/office/officeart/2005/8/layout/radial1"/>
    <dgm:cxn modelId="{4E55405B-B5AD-40F7-9989-C8BC0A638A06}" type="presParOf" srcId="{3CDF9300-1687-432B-A8FA-08A4734AD7C1}" destId="{2B2311B8-06D9-424B-8F36-AB9DC39088BA}" srcOrd="0" destOrd="0" presId="urn:microsoft.com/office/officeart/2005/8/layout/radial1"/>
    <dgm:cxn modelId="{EF3916F7-F20E-4C6C-8184-86922F63B8A7}" type="presParOf" srcId="{21BADFDC-39D1-4787-9887-AA47CBF6515C}" destId="{5856BD32-6B23-439C-A2CC-E49F44B8642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5A72-9D45-4211-B50E-2B3F9694DD58}">
      <dsp:nvSpPr>
        <dsp:cNvPr id="0" name=""/>
        <dsp:cNvSpPr/>
      </dsp:nvSpPr>
      <dsp:spPr>
        <a:xfrm>
          <a:off x="4031713" y="1769033"/>
          <a:ext cx="1345097" cy="1345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Community Colleges</a:t>
          </a:r>
        </a:p>
      </dsp:txBody>
      <dsp:txXfrm>
        <a:off x="4228698" y="1966018"/>
        <a:ext cx="951127" cy="951127"/>
      </dsp:txXfrm>
    </dsp:sp>
    <dsp:sp modelId="{BC32476A-48FC-437B-B6E7-74D1F32AB23D}">
      <dsp:nvSpPr>
        <dsp:cNvPr id="0" name=""/>
        <dsp:cNvSpPr/>
      </dsp:nvSpPr>
      <dsp:spPr>
        <a:xfrm rot="16200000">
          <a:off x="4501618" y="1553548"/>
          <a:ext cx="40528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405287" y="128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Inter" panose="02000503000000020004"/>
          </a:endParaRPr>
        </a:p>
      </dsp:txBody>
      <dsp:txXfrm>
        <a:off x="4694130" y="1556257"/>
        <a:ext cx="20264" cy="20264"/>
      </dsp:txXfrm>
    </dsp:sp>
    <dsp:sp modelId="{8E0B40B7-BE4A-4EF1-9152-2B510B42A1B6}">
      <dsp:nvSpPr>
        <dsp:cNvPr id="0" name=""/>
        <dsp:cNvSpPr/>
      </dsp:nvSpPr>
      <dsp:spPr>
        <a:xfrm>
          <a:off x="4031713" y="18647"/>
          <a:ext cx="1345097" cy="1345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Employers</a:t>
          </a:r>
        </a:p>
      </dsp:txBody>
      <dsp:txXfrm>
        <a:off x="4228698" y="215632"/>
        <a:ext cx="951127" cy="951127"/>
      </dsp:txXfrm>
    </dsp:sp>
    <dsp:sp modelId="{D5546A63-E4B8-4B4E-893D-E4B313F3F6BF}">
      <dsp:nvSpPr>
        <dsp:cNvPr id="0" name=""/>
        <dsp:cNvSpPr/>
      </dsp:nvSpPr>
      <dsp:spPr>
        <a:xfrm rot="19800000">
          <a:off x="5264075" y="2008003"/>
          <a:ext cx="337851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337851" y="128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Inter" panose="02000503000000020004"/>
          </a:endParaRPr>
        </a:p>
      </dsp:txBody>
      <dsp:txXfrm>
        <a:off x="5424554" y="2012398"/>
        <a:ext cx="16892" cy="16892"/>
      </dsp:txXfrm>
    </dsp:sp>
    <dsp:sp modelId="{04FBB931-6388-4CE6-ACB4-95F8F5F6F35F}">
      <dsp:nvSpPr>
        <dsp:cNvPr id="0" name=""/>
        <dsp:cNvSpPr/>
      </dsp:nvSpPr>
      <dsp:spPr>
        <a:xfrm>
          <a:off x="5476758" y="836324"/>
          <a:ext cx="1486763" cy="14601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Community-Based Organizations</a:t>
          </a:r>
        </a:p>
      </dsp:txBody>
      <dsp:txXfrm>
        <a:off x="5694489" y="1050155"/>
        <a:ext cx="1051301" cy="1032468"/>
      </dsp:txXfrm>
    </dsp:sp>
    <dsp:sp modelId="{68BA2A2E-FEF9-4773-A499-8277BA57860D}">
      <dsp:nvSpPr>
        <dsp:cNvPr id="0" name=""/>
        <dsp:cNvSpPr/>
      </dsp:nvSpPr>
      <dsp:spPr>
        <a:xfrm rot="1800000">
          <a:off x="5259557" y="2866337"/>
          <a:ext cx="40528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405287" y="128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Inter" panose="02000503000000020004"/>
          </a:endParaRPr>
        </a:p>
      </dsp:txBody>
      <dsp:txXfrm>
        <a:off x="5452069" y="2869046"/>
        <a:ext cx="20264" cy="20264"/>
      </dsp:txXfrm>
    </dsp:sp>
    <dsp:sp modelId="{8265FA07-67ED-4D91-BA6E-70E88F9D07AE}">
      <dsp:nvSpPr>
        <dsp:cNvPr id="0" name=""/>
        <dsp:cNvSpPr/>
      </dsp:nvSpPr>
      <dsp:spPr>
        <a:xfrm>
          <a:off x="5547591" y="2644225"/>
          <a:ext cx="1345097" cy="1345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4-Year Institutions</a:t>
          </a:r>
        </a:p>
      </dsp:txBody>
      <dsp:txXfrm>
        <a:off x="5744576" y="2841210"/>
        <a:ext cx="951127" cy="951127"/>
      </dsp:txXfrm>
    </dsp:sp>
    <dsp:sp modelId="{D0D5C296-4365-4782-B233-BC3CC546D1F4}">
      <dsp:nvSpPr>
        <dsp:cNvPr id="0" name=""/>
        <dsp:cNvSpPr/>
      </dsp:nvSpPr>
      <dsp:spPr>
        <a:xfrm rot="5400000">
          <a:off x="4501618" y="3303933"/>
          <a:ext cx="40528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405287" y="128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Inter" panose="02000503000000020004"/>
          </a:endParaRPr>
        </a:p>
      </dsp:txBody>
      <dsp:txXfrm>
        <a:off x="4694130" y="3306642"/>
        <a:ext cx="20264" cy="20264"/>
      </dsp:txXfrm>
    </dsp:sp>
    <dsp:sp modelId="{970AFF20-66EF-460C-8B00-92FE385FCBEC}">
      <dsp:nvSpPr>
        <dsp:cNvPr id="0" name=""/>
        <dsp:cNvSpPr/>
      </dsp:nvSpPr>
      <dsp:spPr>
        <a:xfrm>
          <a:off x="4031713" y="3519418"/>
          <a:ext cx="1345097" cy="1345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K-12</a:t>
          </a:r>
        </a:p>
      </dsp:txBody>
      <dsp:txXfrm>
        <a:off x="4228698" y="3716403"/>
        <a:ext cx="951127" cy="951127"/>
      </dsp:txXfrm>
    </dsp:sp>
    <dsp:sp modelId="{34AF5C19-8577-40ED-A7FF-830C174BE3FD}">
      <dsp:nvSpPr>
        <dsp:cNvPr id="0" name=""/>
        <dsp:cNvSpPr/>
      </dsp:nvSpPr>
      <dsp:spPr>
        <a:xfrm rot="9000000">
          <a:off x="3743679" y="2866337"/>
          <a:ext cx="40528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405287" y="128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Inter" panose="02000503000000020004"/>
          </a:endParaRPr>
        </a:p>
      </dsp:txBody>
      <dsp:txXfrm rot="10800000">
        <a:off x="3936191" y="2869046"/>
        <a:ext cx="20264" cy="20264"/>
      </dsp:txXfrm>
    </dsp:sp>
    <dsp:sp modelId="{5518545D-5D95-4D23-8C1C-343E2E404878}">
      <dsp:nvSpPr>
        <dsp:cNvPr id="0" name=""/>
        <dsp:cNvSpPr/>
      </dsp:nvSpPr>
      <dsp:spPr>
        <a:xfrm>
          <a:off x="2515835" y="2644225"/>
          <a:ext cx="1345097" cy="1345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Local and State Government</a:t>
          </a:r>
        </a:p>
      </dsp:txBody>
      <dsp:txXfrm>
        <a:off x="2712820" y="2841210"/>
        <a:ext cx="951127" cy="951127"/>
      </dsp:txXfrm>
    </dsp:sp>
    <dsp:sp modelId="{3CDF9300-1687-432B-A8FA-08A4734AD7C1}">
      <dsp:nvSpPr>
        <dsp:cNvPr id="0" name=""/>
        <dsp:cNvSpPr/>
      </dsp:nvSpPr>
      <dsp:spPr>
        <a:xfrm rot="12600000">
          <a:off x="3777038" y="2000083"/>
          <a:ext cx="369533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369533" y="128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Inter" panose="02000503000000020004"/>
          </a:endParaRPr>
        </a:p>
      </dsp:txBody>
      <dsp:txXfrm rot="10800000">
        <a:off x="3952566" y="2003685"/>
        <a:ext cx="18476" cy="18476"/>
      </dsp:txXfrm>
    </dsp:sp>
    <dsp:sp modelId="{5856BD32-6B23-439C-A2CC-E49F44B86426}">
      <dsp:nvSpPr>
        <dsp:cNvPr id="0" name=""/>
        <dsp:cNvSpPr/>
      </dsp:nvSpPr>
      <dsp:spPr>
        <a:xfrm>
          <a:off x="2464156" y="900216"/>
          <a:ext cx="1448455" cy="1332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293D31"/>
              </a:solidFill>
              <a:latin typeface="Inter" panose="02000503000000020004"/>
            </a:rPr>
            <a:t>Economic Development Agencies</a:t>
          </a:r>
        </a:p>
      </dsp:txBody>
      <dsp:txXfrm>
        <a:off x="2676277" y="1095334"/>
        <a:ext cx="1024213" cy="942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DCE3-3186-835A-109A-FD895CDE8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8AEBD-F55A-46B7-A9B1-1D482E891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C5A4-7E9E-D083-0ED2-56536EB5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E05F0-3EA7-E17B-703F-086964FE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4E3A1-5318-E462-68DF-5024C76C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5307-06A9-36C7-AB2C-DDEB4ACF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F78F0-83C4-12F0-7A6D-008D03375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2A32-90FE-4AD5-66A8-DED38665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2985-CC7E-E63A-861C-07771B8D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222B5-4D79-56EC-4289-4A72D15B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8A9D9-DB33-1BF6-3AD8-7622E5898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004E1-790E-5A9A-8419-35A536ED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AE6A-506D-A7AC-DE7F-26E96A39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31995-F3FE-B566-F19C-01B68126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1729-24F7-BF95-A26D-7F197CA4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6B15-9216-AE47-C961-4D727DD2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EE4F-2338-5448-9BC9-F1554047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40CD-6BB7-05DC-AB26-997C22EC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840B5-FD77-B750-6B42-A273BFA0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2BE10-012F-87F1-0656-C230B133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6149-34C6-02E9-0057-38AF4BB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F80F7-E51A-0CD7-C0D9-CB6D20455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537D-6425-1C9B-C117-9FB82C38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A4EF-0953-05DD-8BEF-B2B5CE56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1051-6DE2-A31C-9EE0-FEE10419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B6E-1151-AB06-71FF-16EF6095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F45D-4B93-1470-F73B-B7D87763A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F0779-D57F-7D6E-DCC8-38DE0E44A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74FC5-9E0B-1FBD-C6AA-3C9C8A2A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7A85F-7AFC-F9B1-7346-B55142CA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E59C9-0276-4630-B649-2EDC051C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24E0-4964-3628-2395-37CD54AF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528D5-EC3F-3A7D-4AC3-79DE7EBDB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BC885-61E1-30A4-3A47-0998D8428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811DC-9F33-5DA4-7424-66E45317E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506C6-D1E5-A12D-0E28-3E16AA754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5CDE6-C8DA-DA4F-993E-AD6B1081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D8700-EAD2-03BA-B935-BA243883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3E49D-D513-F414-6FC7-9D09BA87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FBB0-B9BA-D333-A02B-288B4170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54E8E-6BAD-0B65-7A5F-E82147D1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CCC7B-1BAB-F3C0-3F3E-C373395F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D528C-2BC2-A4A2-5FEF-310C13F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BE26E-1D43-0896-CBD9-6878ADD7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C6B81-EFEA-E2C4-C462-46EF32CC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A0D72-E55A-90A5-A22C-23EF33FF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524D-A77F-AE3D-61D9-02CAF408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CE53-FF25-AF08-14F4-01F62E16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3E92-39B2-EFD8-9094-1581E168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7FD95-810F-AAF1-9C62-77BB393D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1D9C-CAE6-EFA2-A7F1-EFE7AD06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34679-7F75-84B8-2F94-A31A28BE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B039-204B-7A55-4007-827DC685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3A938-DC5C-EF39-8962-D01C6884B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A5B14-7409-D7DD-2F99-7E7261C18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CF3F0-2561-AAD3-2815-C3954C8F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844BB-ED67-E6EC-6139-83E230C2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3B1D-3F23-F771-09DB-53B493D1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8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BE23C-E7CA-04C2-41EA-9C104097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EB75-2F9A-8D4E-2FF0-55FC7E13D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7F91E-BE87-A975-4AC9-D093C0F3F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2242-A4EF-4444-8038-48B9CC9124A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46F12-8DA5-0743-5298-70F1D7D19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30653-C876-381A-03E1-605F1C249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3A63-BEB4-4D6F-A3C1-4D836032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B6DE3E-ED06-5278-754E-E076EA04D5D4}"/>
              </a:ext>
            </a:extLst>
          </p:cNvPr>
          <p:cNvSpPr/>
          <p:nvPr/>
        </p:nvSpPr>
        <p:spPr>
          <a:xfrm>
            <a:off x="-91126" y="-130629"/>
            <a:ext cx="12283126" cy="7123613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38192-63F6-A028-2455-D045E274A18F}"/>
              </a:ext>
            </a:extLst>
          </p:cNvPr>
          <p:cNvSpPr txBox="1"/>
          <p:nvPr/>
        </p:nvSpPr>
        <p:spPr>
          <a:xfrm>
            <a:off x="6050437" y="5791537"/>
            <a:ext cx="3487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SCAN FOR</a:t>
            </a:r>
          </a:p>
          <a:p>
            <a:pPr algn="ctr"/>
            <a:r>
              <a:rPr lang="en-US" sz="16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ONLINE PROGRAM</a:t>
            </a:r>
            <a:endParaRPr lang="en-US" sz="1600" spc="600" dirty="0">
              <a:solidFill>
                <a:schemeClr val="bg1"/>
              </a:solidFill>
              <a:latin typeface="ITC Avant Garde Pro Md" panose="020B0602020202020204" pitchFamily="34" charset="0"/>
            </a:endParaRPr>
          </a:p>
        </p:txBody>
      </p:sp>
      <p:pic>
        <p:nvPicPr>
          <p:cNvPr id="7" name="Picture 6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7513B4E1-CB72-6A61-020C-3768562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1" y="4761297"/>
            <a:ext cx="1914107" cy="1914107"/>
          </a:xfrm>
          <a:prstGeom prst="rect">
            <a:avLst/>
          </a:prstGeom>
        </p:spPr>
      </p:pic>
      <p:pic>
        <p:nvPicPr>
          <p:cNvPr id="11" name="Picture 10" descr="A black and yellow logo&#10;&#10;Description automatically generated">
            <a:extLst>
              <a:ext uri="{FF2B5EF4-FFF2-40B4-BE49-F238E27FC236}">
                <a16:creationId xmlns:a16="http://schemas.microsoft.com/office/drawing/2014/main" id="{6510D423-3758-26B8-64EC-05D7202C7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2" y="1376069"/>
            <a:ext cx="3285526" cy="3314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4AB672-504D-7E03-26D5-40519EC58072}"/>
              </a:ext>
            </a:extLst>
          </p:cNvPr>
          <p:cNvSpPr txBox="1"/>
          <p:nvPr/>
        </p:nvSpPr>
        <p:spPr>
          <a:xfrm>
            <a:off x="4645231" y="1230016"/>
            <a:ext cx="712125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Eras Bold ITC" panose="020B0907030504020204" pitchFamily="34" charset="0"/>
              </a:rPr>
              <a:t>WELCOME </a:t>
            </a:r>
          </a:p>
          <a:p>
            <a:endParaRPr lang="en-US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Eras Bold ITC" panose="020B0907030504020204" pitchFamily="34" charset="0"/>
              </a:rPr>
              <a:t>CONNECTING</a:t>
            </a:r>
          </a:p>
          <a:p>
            <a:r>
              <a:rPr lang="en-US" sz="4400" dirty="0">
                <a:solidFill>
                  <a:schemeClr val="bg1"/>
                </a:solidFill>
                <a:latin typeface="Eras Bold ITC" panose="020B0907030504020204" pitchFamily="34" charset="0"/>
              </a:rPr>
              <a:t>AND CONVENING</a:t>
            </a:r>
          </a:p>
          <a:p>
            <a:r>
              <a:rPr lang="en-US" sz="3600" b="1" dirty="0">
                <a:solidFill>
                  <a:schemeClr val="bg1"/>
                </a:solidFill>
                <a:latin typeface="Eras Light ITC" panose="020B0402030504020804" pitchFamily="34" charset="0"/>
              </a:rPr>
              <a:t>Making an Impact </a:t>
            </a:r>
            <a:r>
              <a:rPr lang="en-US" sz="3600" b="1" dirty="0">
                <a:solidFill>
                  <a:schemeClr val="accent4"/>
                </a:solidFill>
                <a:latin typeface="Eras Light ITC" panose="020B0402030504020804" pitchFamily="34" charset="0"/>
              </a:rPr>
              <a:t>Together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BDD60-6DC0-F4AA-7FDB-F1B38E7AD016}"/>
              </a:ext>
            </a:extLst>
          </p:cNvPr>
          <p:cNvCxnSpPr/>
          <p:nvPr/>
        </p:nvCxnSpPr>
        <p:spPr>
          <a:xfrm>
            <a:off x="4738255" y="2280062"/>
            <a:ext cx="63770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0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E505EE-9EB6-EB2D-77A4-73F2A82AD52C}"/>
              </a:ext>
            </a:extLst>
          </p:cNvPr>
          <p:cNvSpPr/>
          <p:nvPr/>
        </p:nvSpPr>
        <p:spPr>
          <a:xfrm>
            <a:off x="-182880" y="0"/>
            <a:ext cx="1237488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A110E-EF45-C8DF-176E-CD5613DC91A2}"/>
              </a:ext>
            </a:extLst>
          </p:cNvPr>
          <p:cNvSpPr txBox="1"/>
          <p:nvPr/>
        </p:nvSpPr>
        <p:spPr>
          <a:xfrm>
            <a:off x="1127035" y="1366897"/>
            <a:ext cx="3433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STEPPING BACK TO MOVE FORWARD:  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HISTORICAL CONTEXT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D86523-1A29-1909-D472-87A01CB3F1F1}"/>
              </a:ext>
            </a:extLst>
          </p:cNvPr>
          <p:cNvCxnSpPr>
            <a:cxnSpLocks/>
          </p:cNvCxnSpPr>
          <p:nvPr/>
        </p:nvCxnSpPr>
        <p:spPr>
          <a:xfrm>
            <a:off x="6096000" y="6289705"/>
            <a:ext cx="5457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1AC7B8-3565-B8C5-AFA0-3A6E81A6BDAB}"/>
              </a:ext>
            </a:extLst>
          </p:cNvPr>
          <p:cNvSpPr txBox="1"/>
          <p:nvPr/>
        </p:nvSpPr>
        <p:spPr>
          <a:xfrm>
            <a:off x="6096000" y="6443529"/>
            <a:ext cx="5722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CONNECTING AND CONVENING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79A3E-A2B2-BCB9-E0E7-90155B967540}"/>
              </a:ext>
            </a:extLst>
          </p:cNvPr>
          <p:cNvSpPr/>
          <p:nvPr/>
        </p:nvSpPr>
        <p:spPr>
          <a:xfrm>
            <a:off x="674802" y="1456657"/>
            <a:ext cx="302654" cy="283844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1309E-1B21-A415-4753-4C107CCBA03D}"/>
              </a:ext>
            </a:extLst>
          </p:cNvPr>
          <p:cNvSpPr txBox="1"/>
          <p:nvPr/>
        </p:nvSpPr>
        <p:spPr>
          <a:xfrm>
            <a:off x="4940268" y="1334278"/>
            <a:ext cx="6613646" cy="487851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8102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Truman Commission (1947) established network of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public 2-year institutions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Fully integrated into and meeting the needs of the communities they serve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Broad portfolio of academic programs (transfer, vocational/workforce,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adult education)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Closely aligned with high schools for seamless transfer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Affordable and accessible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Double college-going rate and close equity gaps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Race/ethnicity,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gender, religion, and socio-economic status</a:t>
            </a:r>
          </a:p>
        </p:txBody>
      </p:sp>
    </p:spTree>
    <p:extLst>
      <p:ext uri="{BB962C8B-B14F-4D97-AF65-F5344CB8AC3E}">
        <p14:creationId xmlns:p14="http://schemas.microsoft.com/office/powerpoint/2010/main" val="86818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9EEA1-000F-FE56-8B93-C231E79C4EC1}"/>
              </a:ext>
            </a:extLst>
          </p:cNvPr>
          <p:cNvSpPr/>
          <p:nvPr/>
        </p:nvSpPr>
        <p:spPr>
          <a:xfrm>
            <a:off x="3085032" y="0"/>
            <a:ext cx="9106968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A110E-EF45-C8DF-176E-CD5613DC91A2}"/>
              </a:ext>
            </a:extLst>
          </p:cNvPr>
          <p:cNvSpPr txBox="1"/>
          <p:nvPr/>
        </p:nvSpPr>
        <p:spPr>
          <a:xfrm>
            <a:off x="5991501" y="2223572"/>
            <a:ext cx="5611209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RECLAIMING THE AMERICAN DREAM</a:t>
            </a:r>
          </a:p>
          <a:p>
            <a:pPr>
              <a:lnSpc>
                <a:spcPct val="150000"/>
              </a:lnSpc>
            </a:pPr>
            <a:r>
              <a:rPr lang="en-US" sz="16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COMMUNITY COLLEGES AND THE NATION’S 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14170-ADE3-212C-E9B8-C00E18A7554B}"/>
              </a:ext>
            </a:extLst>
          </p:cNvPr>
          <p:cNvSpPr/>
          <p:nvPr/>
        </p:nvSpPr>
        <p:spPr>
          <a:xfrm>
            <a:off x="1436914" y="1572547"/>
            <a:ext cx="2965184" cy="4279649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9F0FFF-E585-13D2-7441-F4834382E046}"/>
              </a:ext>
            </a:extLst>
          </p:cNvPr>
          <p:cNvCxnSpPr>
            <a:cxnSpLocks/>
          </p:cNvCxnSpPr>
          <p:nvPr/>
        </p:nvCxnSpPr>
        <p:spPr>
          <a:xfrm>
            <a:off x="6096000" y="6289705"/>
            <a:ext cx="5457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4C9DEB-C13B-D157-4261-33F76BF0E509}"/>
              </a:ext>
            </a:extLst>
          </p:cNvPr>
          <p:cNvSpPr txBox="1"/>
          <p:nvPr/>
        </p:nvSpPr>
        <p:spPr>
          <a:xfrm>
            <a:off x="6096000" y="6443529"/>
            <a:ext cx="5722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CONNECTING AND CONVENING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4E188-3DF3-514F-2900-C0895FC33C36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B9547979-D95F-0A4F-7900-B0AEF1C7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6" y="1367407"/>
            <a:ext cx="3330220" cy="4317156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652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9EEA1-000F-FE56-8B93-C231E79C4EC1}"/>
              </a:ext>
            </a:extLst>
          </p:cNvPr>
          <p:cNvSpPr/>
          <p:nvPr/>
        </p:nvSpPr>
        <p:spPr>
          <a:xfrm>
            <a:off x="3085032" y="0"/>
            <a:ext cx="9106968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A110E-EF45-C8DF-176E-CD5613DC91A2}"/>
              </a:ext>
            </a:extLst>
          </p:cNvPr>
          <p:cNvSpPr txBox="1"/>
          <p:nvPr/>
        </p:nvSpPr>
        <p:spPr>
          <a:xfrm>
            <a:off x="5991501" y="2223572"/>
            <a:ext cx="5611209" cy="226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AMERICA’S</a:t>
            </a:r>
            <a:br>
              <a:rPr lang="en-US" sz="32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</a:br>
            <a:r>
              <a:rPr lang="en-US" sz="32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HIDDEN ECONOMIC ENGINES: </a:t>
            </a:r>
          </a:p>
          <a:p>
            <a:pPr>
              <a:lnSpc>
                <a:spcPct val="150000"/>
              </a:lnSpc>
            </a:pPr>
            <a:r>
              <a:rPr lang="en-US" sz="16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HOW COMMUNITY COLLEGES</a:t>
            </a:r>
          </a:p>
          <a:p>
            <a:pPr>
              <a:lnSpc>
                <a:spcPct val="150000"/>
              </a:lnSpc>
            </a:pPr>
            <a:r>
              <a:rPr lang="en-US" sz="16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CAN DRIVE SHARED PROSPERITY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14170-ADE3-212C-E9B8-C00E18A7554B}"/>
              </a:ext>
            </a:extLst>
          </p:cNvPr>
          <p:cNvSpPr/>
          <p:nvPr/>
        </p:nvSpPr>
        <p:spPr>
          <a:xfrm>
            <a:off x="1436914" y="1572547"/>
            <a:ext cx="2965184" cy="4279649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ook cover with text and images&#10;&#10;Description automatically generated">
            <a:extLst>
              <a:ext uri="{FF2B5EF4-FFF2-40B4-BE49-F238E27FC236}">
                <a16:creationId xmlns:a16="http://schemas.microsoft.com/office/drawing/2014/main" id="{D0BFB95E-5184-52B3-B2A5-2DB870EE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61" y="1357987"/>
            <a:ext cx="2857143" cy="4285715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9F0FFF-E585-13D2-7441-F4834382E046}"/>
              </a:ext>
            </a:extLst>
          </p:cNvPr>
          <p:cNvCxnSpPr>
            <a:cxnSpLocks/>
          </p:cNvCxnSpPr>
          <p:nvPr/>
        </p:nvCxnSpPr>
        <p:spPr>
          <a:xfrm>
            <a:off x="6096000" y="6289705"/>
            <a:ext cx="5457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4C9DEB-C13B-D157-4261-33F76BF0E509}"/>
              </a:ext>
            </a:extLst>
          </p:cNvPr>
          <p:cNvSpPr txBox="1"/>
          <p:nvPr/>
        </p:nvSpPr>
        <p:spPr>
          <a:xfrm>
            <a:off x="6096000" y="6443529"/>
            <a:ext cx="5722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CONNECTING AND CONVENING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4E188-3DF3-514F-2900-C0895FC33C36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E505EE-9EB6-EB2D-77A4-73F2A82AD52C}"/>
              </a:ext>
            </a:extLst>
          </p:cNvPr>
          <p:cNvSpPr/>
          <p:nvPr/>
        </p:nvSpPr>
        <p:spPr>
          <a:xfrm>
            <a:off x="-83127" y="0"/>
            <a:ext cx="12275127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A110E-EF45-C8DF-176E-CD5613DC91A2}"/>
              </a:ext>
            </a:extLst>
          </p:cNvPr>
          <p:cNvSpPr txBox="1"/>
          <p:nvPr/>
        </p:nvSpPr>
        <p:spPr>
          <a:xfrm>
            <a:off x="1215242" y="1260838"/>
            <a:ext cx="4164280" cy="409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THE FUTURE  </a:t>
            </a:r>
            <a:r>
              <a:rPr lang="en-US" sz="24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COMMUNITY COLLEGES AS HUBS </a:t>
            </a:r>
            <a:br>
              <a:rPr lang="en-US" sz="24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</a:br>
            <a:r>
              <a:rPr lang="en-US" sz="24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OF LEARNING, CREDENTIALING, AND MOBILITY FOR ALL STUDENTS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D86523-1A29-1909-D472-87A01CB3F1F1}"/>
              </a:ext>
            </a:extLst>
          </p:cNvPr>
          <p:cNvCxnSpPr>
            <a:cxnSpLocks/>
          </p:cNvCxnSpPr>
          <p:nvPr/>
        </p:nvCxnSpPr>
        <p:spPr>
          <a:xfrm>
            <a:off x="6096000" y="6289705"/>
            <a:ext cx="5457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1AC7B8-3565-B8C5-AFA0-3A6E81A6BDAB}"/>
              </a:ext>
            </a:extLst>
          </p:cNvPr>
          <p:cNvSpPr txBox="1"/>
          <p:nvPr/>
        </p:nvSpPr>
        <p:spPr>
          <a:xfrm>
            <a:off x="6096000" y="6443529"/>
            <a:ext cx="5722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CONNECTING AND CONVENING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F1AAE-6D8A-5E8C-0953-7DF76E80D447}"/>
              </a:ext>
            </a:extLst>
          </p:cNvPr>
          <p:cNvSpPr/>
          <p:nvPr/>
        </p:nvSpPr>
        <p:spPr>
          <a:xfrm>
            <a:off x="674802" y="1456657"/>
            <a:ext cx="302654" cy="2838447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D6051A2-067B-AAAA-E058-3E02DAC253A2}"/>
              </a:ext>
            </a:extLst>
          </p:cNvPr>
          <p:cNvGraphicFramePr/>
          <p:nvPr/>
        </p:nvGraphicFramePr>
        <p:xfrm>
          <a:off x="3657753" y="780183"/>
          <a:ext cx="9427679" cy="488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86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9EEA1-000F-FE56-8B93-C231E79C4EC1}"/>
              </a:ext>
            </a:extLst>
          </p:cNvPr>
          <p:cNvSpPr/>
          <p:nvPr/>
        </p:nvSpPr>
        <p:spPr>
          <a:xfrm>
            <a:off x="3085032" y="0"/>
            <a:ext cx="9106968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A110E-EF45-C8DF-176E-CD5613DC91A2}"/>
              </a:ext>
            </a:extLst>
          </p:cNvPr>
          <p:cNvSpPr txBox="1"/>
          <p:nvPr/>
        </p:nvSpPr>
        <p:spPr>
          <a:xfrm>
            <a:off x="4410076" y="1667557"/>
            <a:ext cx="70583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TOGETHER, </a:t>
            </a:r>
            <a:r>
              <a:rPr lang="en-US" sz="88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WE </a:t>
            </a:r>
            <a:r>
              <a:rPr lang="en-US" sz="8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CAN!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4B5B97-7685-6FE2-677C-1992091D87F1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9F0FFF-E585-13D2-7441-F4834382E04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4C9DEB-C13B-D157-4261-33F76BF0E509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64E188-3DF3-514F-2900-C0895FC33C36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Eras Bold ITC</vt:lpstr>
      <vt:lpstr>Eras Light ITC</vt:lpstr>
      <vt:lpstr>Inter</vt:lpstr>
      <vt:lpstr>ITC Avant Garde Pro Bk</vt:lpstr>
      <vt:lpstr>ITC Avant Garde Pro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Southern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Edelen</dc:creator>
  <cp:lastModifiedBy>Ashley Edelen</cp:lastModifiedBy>
  <cp:revision>1</cp:revision>
  <dcterms:created xsi:type="dcterms:W3CDTF">2023-09-27T17:29:56Z</dcterms:created>
  <dcterms:modified xsi:type="dcterms:W3CDTF">2023-09-27T17:31:45Z</dcterms:modified>
</cp:coreProperties>
</file>