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4" r:id="rId2"/>
    <p:sldId id="284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72" autoAdjust="0"/>
    <p:restoredTop sz="94660"/>
  </p:normalViewPr>
  <p:slideViewPr>
    <p:cSldViewPr snapToGrid="0">
      <p:cViewPr varScale="1">
        <p:scale>
          <a:sx n="76" d="100"/>
          <a:sy n="76" d="100"/>
        </p:scale>
        <p:origin x="2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E35B75-2421-1D36-6505-CC5AE254F1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0C811F-07C4-19F6-F387-899886AE46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0A9CCF-7BAC-9A94-4CEF-F03DD1450F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F56BA-E9BA-432A-BC6C-98F4D149685C}" type="datetimeFigureOut">
              <a:rPr lang="en-US" smtClean="0"/>
              <a:t>9/27/2023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F8BED9-0E6C-384C-E8B1-9735B1EDFB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78E67F-8F27-A3E1-D58B-6E0BAD1B7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6573E-7403-44CB-996D-047456042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217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7C1661-FAF6-FCBF-D78A-64760314D3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3AC9384-C356-FA23-2D49-4C9C8F88C0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27B406-9D6C-86B7-8DBC-71E609D98F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F56BA-E9BA-432A-BC6C-98F4D149685C}" type="datetimeFigureOut">
              <a:rPr lang="en-US" smtClean="0"/>
              <a:t>9/27/2023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8AFE70-F87E-C565-27BA-CA58BDA70E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43480A-E0A8-774B-3A71-8219BE8AA6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6573E-7403-44CB-996D-047456042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591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3E69D1F-B9BE-1E1F-6782-28B081B344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D55C92A-E804-3916-E9FD-9D10546432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4690E1-2B65-26E1-6E14-A0169F2043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F56BA-E9BA-432A-BC6C-98F4D149685C}" type="datetimeFigureOut">
              <a:rPr lang="en-US" smtClean="0"/>
              <a:t>9/27/2023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2382CF-8A86-6A59-6B00-DE67424B37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1CD51D-D62A-92E7-21E3-4E3B00223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6573E-7403-44CB-996D-047456042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678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400751-2253-7BE4-25EA-274943334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AAC1C5-03DF-A6E9-DB84-57ED792728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C99706-F129-E904-BE5F-CB9F1C1D9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F56BA-E9BA-432A-BC6C-98F4D149685C}" type="datetimeFigureOut">
              <a:rPr lang="en-US" smtClean="0"/>
              <a:t>9/27/2023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276B68-5E9C-A3A0-C4DD-3A8216D14A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14789D-A326-4373-CFF9-716A74046C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6573E-7403-44CB-996D-047456042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581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DD0A79-4817-1937-95A2-0DFD9E417C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A1B92E-A089-8E58-D8E7-78D7B2F85B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EAC323-421D-3B58-58FB-1AD80AB04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F56BA-E9BA-432A-BC6C-98F4D149685C}" type="datetimeFigureOut">
              <a:rPr lang="en-US" smtClean="0"/>
              <a:t>9/27/2023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DD05D3-44F6-FA45-3247-87CFED8813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1088E6-0D26-37F9-6B4F-85106CA31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6573E-7403-44CB-996D-047456042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541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D7E6F1-F31D-2C10-2124-3DE3A5D5E2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1A578-69BA-EAA0-803C-609C84F5D1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A31095-AE24-4B79-FDDA-DCAB752769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5ECDD6-1909-5B88-4DAC-7C1741097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F56BA-E9BA-432A-BC6C-98F4D149685C}" type="datetimeFigureOut">
              <a:rPr lang="en-US" smtClean="0"/>
              <a:t>9/27/2023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576FED-4C96-1404-7991-A10987F75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942ECC-89EE-ED05-1BC8-EF6ACEFE7B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6573E-7403-44CB-996D-047456042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635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259127-1E63-CFD2-9472-6433F2F282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740911-8136-726B-A2FE-CD6979F050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8827E9-F4AE-102B-8E70-73538F84A1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793C617-EFB8-C478-3BC0-CA2A1DC649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C924AD6-B5D9-3649-E630-B60A9BD686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61FBBE4-3B6C-DC19-2F0F-49C958571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F56BA-E9BA-432A-BC6C-98F4D149685C}" type="datetimeFigureOut">
              <a:rPr lang="en-US" smtClean="0"/>
              <a:t>9/27/2023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F0E2E7F-D241-7E2B-6755-CD1362352B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FA299AF-F09B-0D6E-0B5A-61DBEE30D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6573E-7403-44CB-996D-047456042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633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DB331A-D8FD-CE78-5424-391593DE99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196741E-F9FE-35E8-1560-00BC57E913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F56BA-E9BA-432A-BC6C-98F4D149685C}" type="datetimeFigureOut">
              <a:rPr lang="en-US" smtClean="0"/>
              <a:t>9/27/2023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DE6F82-6377-2C91-3249-6214109C3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DD19BB-4649-1640-4D57-74D06712C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6573E-7403-44CB-996D-047456042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835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8B8261C-1446-453B-EA62-AA78DBE558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F56BA-E9BA-432A-BC6C-98F4D149685C}" type="datetimeFigureOut">
              <a:rPr lang="en-US" smtClean="0"/>
              <a:t>9/27/2023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183257-EC84-5502-730F-59F1273C0A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5ACA34-D852-4586-C306-0163F23AF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6573E-7403-44CB-996D-047456042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587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0E5578-70A7-AADC-A859-DF0826504D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58DC14-64FE-DC4C-2379-33D173B649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5D122E-412A-AE79-EC4D-93C9EA699E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49218C-A9D2-E039-8B25-6981856B0F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F56BA-E9BA-432A-BC6C-98F4D149685C}" type="datetimeFigureOut">
              <a:rPr lang="en-US" smtClean="0"/>
              <a:t>9/27/2023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5A3FA5-273D-4FCB-0854-C78FFFE1C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DC75D7-E97F-E794-069A-1B1AEA65D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6573E-7403-44CB-996D-047456042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470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29B4D1-8F58-62B3-C765-DB5C23CD44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663D9F7-A1C0-28DE-9148-D42C758FBE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132663-BA7E-2817-5C5B-7E55F68469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0421E8-27D5-F062-031F-FB7099027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F56BA-E9BA-432A-BC6C-98F4D149685C}" type="datetimeFigureOut">
              <a:rPr lang="en-US" smtClean="0"/>
              <a:t>9/27/2023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AB2080-0809-4241-1A37-E55CFCFC1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16D60E-2597-D2B6-F092-7C7B03E5CF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6573E-7403-44CB-996D-047456042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127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BC1A43E-1E3F-2067-7A27-DC5DD8B869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584888-2580-AE88-D1E2-5BD83C2EF8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69DDAC-6A55-6EB6-6C2A-AD87248598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4F56BA-E9BA-432A-BC6C-98F4D149685C}" type="datetimeFigureOut">
              <a:rPr lang="en-US" smtClean="0"/>
              <a:t>9/27/2023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67D85A-1B94-84A3-B808-CCF5F423B5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87527C-745B-D2DB-B94C-2C4D6A4DD4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36573E-7403-44CB-996D-047456042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114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C3F7D12-2BBB-0518-E09F-C16135DFE495}"/>
              </a:ext>
            </a:extLst>
          </p:cNvPr>
          <p:cNvSpPr/>
          <p:nvPr/>
        </p:nvSpPr>
        <p:spPr>
          <a:xfrm>
            <a:off x="-91126" y="-118753"/>
            <a:ext cx="12283126" cy="7111737"/>
          </a:xfrm>
          <a:prstGeom prst="rect">
            <a:avLst/>
          </a:prstGeom>
          <a:solidFill>
            <a:srgbClr val="2D473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55BF041-616D-508C-878A-8F7EBE4CB867}"/>
              </a:ext>
            </a:extLst>
          </p:cNvPr>
          <p:cNvSpPr txBox="1"/>
          <p:nvPr/>
        </p:nvSpPr>
        <p:spPr>
          <a:xfrm>
            <a:off x="3228801" y="3013501"/>
            <a:ext cx="73394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pc="600" dirty="0">
                <a:solidFill>
                  <a:srgbClr val="FFCA21"/>
                </a:solidFill>
                <a:latin typeface="ITC Avant Garde Pro Md" panose="020B0602020202020204" pitchFamily="34" charset="0"/>
              </a:rPr>
              <a:t>SUSAN MAYER </a:t>
            </a:r>
          </a:p>
          <a:p>
            <a:r>
              <a:rPr lang="en-US" sz="1600" spc="300" dirty="0">
                <a:solidFill>
                  <a:schemeClr val="bg1"/>
                </a:solidFill>
                <a:latin typeface="ITC Avant Garde Pro Md" panose="020B0602020202020204" pitchFamily="34" charset="0"/>
              </a:rPr>
              <a:t>CHIEF LEARNING OFFICER, ACHIEVING THE DREAM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085DA8A-E5CD-BC86-1BF2-F6714B138CA6}"/>
              </a:ext>
            </a:extLst>
          </p:cNvPr>
          <p:cNvSpPr/>
          <p:nvPr/>
        </p:nvSpPr>
        <p:spPr>
          <a:xfrm>
            <a:off x="2712051" y="2017891"/>
            <a:ext cx="302654" cy="2838447"/>
          </a:xfrm>
          <a:prstGeom prst="rect">
            <a:avLst/>
          </a:prstGeom>
          <a:solidFill>
            <a:srgbClr val="FFCA2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1E474C13-BEC5-AC22-EF22-4569414DBED8}"/>
              </a:ext>
            </a:extLst>
          </p:cNvPr>
          <p:cNvGrpSpPr/>
          <p:nvPr/>
        </p:nvGrpSpPr>
        <p:grpSpPr>
          <a:xfrm>
            <a:off x="6096000" y="6289705"/>
            <a:ext cx="5722834" cy="400045"/>
            <a:chOff x="6096000" y="6289705"/>
            <a:chExt cx="5722834" cy="400045"/>
          </a:xfrm>
        </p:grpSpPr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5F300482-8482-8849-71EF-A03942ACBB33}"/>
                </a:ext>
              </a:extLst>
            </p:cNvPr>
            <p:cNvCxnSpPr>
              <a:cxnSpLocks/>
            </p:cNvCxnSpPr>
            <p:nvPr/>
          </p:nvCxnSpPr>
          <p:spPr>
            <a:xfrm>
              <a:off x="6096000" y="6289705"/>
              <a:ext cx="5457914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D22C9CBD-5DA1-B632-78DE-90F8831F823E}"/>
                </a:ext>
              </a:extLst>
            </p:cNvPr>
            <p:cNvSpPr txBox="1"/>
            <p:nvPr/>
          </p:nvSpPr>
          <p:spPr>
            <a:xfrm>
              <a:off x="6096000" y="6443529"/>
              <a:ext cx="572283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spc="600" dirty="0">
                  <a:solidFill>
                    <a:schemeClr val="bg1"/>
                  </a:solidFill>
                  <a:latin typeface="ITC Avant Garde Pro Md" panose="020B0602020202020204" pitchFamily="34" charset="0"/>
                </a:rPr>
                <a:t>CONNECTING AND CONVENING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50066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FF61863-1418-5D39-F380-BAF7B9809E84}"/>
              </a:ext>
            </a:extLst>
          </p:cNvPr>
          <p:cNvSpPr/>
          <p:nvPr/>
        </p:nvSpPr>
        <p:spPr>
          <a:xfrm>
            <a:off x="-91126" y="-71120"/>
            <a:ext cx="12283126" cy="7064104"/>
          </a:xfrm>
          <a:prstGeom prst="rect">
            <a:avLst/>
          </a:prstGeom>
          <a:solidFill>
            <a:srgbClr val="2D473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191532-D282-63ED-E1B2-FB03083EB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757" y="2284122"/>
            <a:ext cx="4830845" cy="4278365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1600" dirty="0">
                <a:solidFill>
                  <a:schemeClr val="bg1"/>
                </a:solidFill>
                <a:latin typeface="ITC Avant Garde Pro Bk" panose="020B0502020202020204" pitchFamily="34" charset="0"/>
              </a:rPr>
              <a:t>The Postsecondary Value Commission:  Earning enough to enter the 4th </a:t>
            </a:r>
            <a:br>
              <a:rPr lang="en-US" sz="1600" dirty="0">
                <a:solidFill>
                  <a:schemeClr val="bg1"/>
                </a:solidFill>
                <a:latin typeface="ITC Avant Garde Pro Bk" panose="020B0502020202020204" pitchFamily="34" charset="0"/>
              </a:rPr>
            </a:br>
            <a:r>
              <a:rPr lang="en-US" sz="1600" dirty="0">
                <a:solidFill>
                  <a:schemeClr val="bg1"/>
                </a:solidFill>
                <a:latin typeface="ITC Avant Garde Pro Bk" panose="020B0502020202020204" pitchFamily="34" charset="0"/>
              </a:rPr>
              <a:t>income quintile (60-80%) within </a:t>
            </a:r>
            <a:br>
              <a:rPr lang="en-US" sz="1600" dirty="0">
                <a:solidFill>
                  <a:schemeClr val="bg1"/>
                </a:solidFill>
                <a:latin typeface="ITC Avant Garde Pro Bk" panose="020B0502020202020204" pitchFamily="34" charset="0"/>
              </a:rPr>
            </a:br>
            <a:r>
              <a:rPr lang="en-US" sz="1600" dirty="0">
                <a:solidFill>
                  <a:schemeClr val="bg1"/>
                </a:solidFill>
                <a:latin typeface="ITC Avant Garde Pro Bk" panose="020B0502020202020204" pitchFamily="34" charset="0"/>
              </a:rPr>
              <a:t>10 years ($42K nationally)</a:t>
            </a:r>
            <a:br>
              <a:rPr lang="en-US" sz="1600" dirty="0">
                <a:solidFill>
                  <a:schemeClr val="bg1"/>
                </a:solidFill>
                <a:latin typeface="ITC Avant Garde Pro Bk" panose="020B0502020202020204" pitchFamily="34" charset="0"/>
              </a:rPr>
            </a:br>
            <a:endParaRPr lang="en-US" sz="1600" dirty="0">
              <a:solidFill>
                <a:schemeClr val="bg1"/>
              </a:solidFill>
              <a:latin typeface="ITC Avant Garde Pro Bk" panose="020B0502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600" dirty="0">
                <a:solidFill>
                  <a:schemeClr val="bg1"/>
                </a:solidFill>
                <a:latin typeface="ITC Avant Garde Pro Bk" panose="020B0502020202020204" pitchFamily="34" charset="0"/>
              </a:rPr>
              <a:t>Being valued in community: feeling the respect, dignity, and sense of belonging that come from contributing to one’s community </a:t>
            </a:r>
          </a:p>
          <a:p>
            <a:pPr>
              <a:lnSpc>
                <a:spcPct val="150000"/>
              </a:lnSpc>
            </a:pPr>
            <a:endParaRPr lang="en-US" sz="1600" dirty="0">
              <a:solidFill>
                <a:schemeClr val="bg1"/>
              </a:solidFill>
              <a:latin typeface="ITC Avant Garde Pro Bk" panose="020B0502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0942E01-7F78-93AF-F5C8-098AEC18BEFC}"/>
              </a:ext>
            </a:extLst>
          </p:cNvPr>
          <p:cNvSpPr txBox="1"/>
          <p:nvPr/>
        </p:nvSpPr>
        <p:spPr>
          <a:xfrm>
            <a:off x="6350002" y="2284122"/>
            <a:ext cx="4927598" cy="30010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  <a:latin typeface="ITC Avant Garde Pro Bk" panose="020B0502020202020204" pitchFamily="34" charset="0"/>
              </a:rPr>
              <a:t>Urban Institute’s </a:t>
            </a:r>
            <a:br>
              <a:rPr lang="en-US" sz="1600" dirty="0">
                <a:solidFill>
                  <a:schemeClr val="bg1"/>
                </a:solidFill>
                <a:latin typeface="ITC Avant Garde Pro Bk" panose="020B0502020202020204" pitchFamily="34" charset="0"/>
              </a:rPr>
            </a:br>
            <a:r>
              <a:rPr lang="en-US" sz="1600" dirty="0">
                <a:solidFill>
                  <a:schemeClr val="bg1"/>
                </a:solidFill>
                <a:latin typeface="ITC Avant Garde Pro Bk" panose="020B0502020202020204" pitchFamily="34" charset="0"/>
              </a:rPr>
              <a:t>“Boosting Upward Mobility”</a:t>
            </a:r>
            <a:br>
              <a:rPr lang="en-US" sz="1600" dirty="0">
                <a:solidFill>
                  <a:schemeClr val="bg1"/>
                </a:solidFill>
                <a:latin typeface="ITC Avant Garde Pro Bk" panose="020B0502020202020204" pitchFamily="34" charset="0"/>
              </a:rPr>
            </a:br>
            <a:endParaRPr lang="en-US" sz="1600" dirty="0">
              <a:solidFill>
                <a:schemeClr val="bg1"/>
              </a:solidFill>
              <a:latin typeface="ITC Avant Garde Pro Bk" panose="020B0502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  <a:latin typeface="ITC Avant Garde Pro Bk" panose="020B0502020202020204" pitchFamily="34" charset="0"/>
              </a:rPr>
              <a:t>Power and autonomy: control over one’s life, the ability to make choices, and the collective capacity to influence larger policies and actions that affect one’s future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bg1"/>
              </a:solidFill>
              <a:latin typeface="ITC Avant Garde Pro Bk" panose="020B0502020202020204" pitchFamily="34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21EF3AFF-04CA-3C98-A8CB-9A5423E0EB75}"/>
              </a:ext>
            </a:extLst>
          </p:cNvPr>
          <p:cNvGrpSpPr/>
          <p:nvPr/>
        </p:nvGrpSpPr>
        <p:grpSpPr>
          <a:xfrm>
            <a:off x="6096000" y="6289705"/>
            <a:ext cx="5722834" cy="400045"/>
            <a:chOff x="6096000" y="6289705"/>
            <a:chExt cx="5722834" cy="400045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6909381A-8700-3F66-4093-01E48CAA4515}"/>
                </a:ext>
              </a:extLst>
            </p:cNvPr>
            <p:cNvCxnSpPr>
              <a:cxnSpLocks/>
            </p:cNvCxnSpPr>
            <p:nvPr/>
          </p:nvCxnSpPr>
          <p:spPr>
            <a:xfrm>
              <a:off x="6096000" y="6289705"/>
              <a:ext cx="5457914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BB2EE2BF-6DC4-0913-0C89-C08BBECD63A5}"/>
                </a:ext>
              </a:extLst>
            </p:cNvPr>
            <p:cNvSpPr txBox="1"/>
            <p:nvPr/>
          </p:nvSpPr>
          <p:spPr>
            <a:xfrm>
              <a:off x="6096000" y="6443529"/>
              <a:ext cx="572283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spc="600" dirty="0">
                  <a:solidFill>
                    <a:schemeClr val="bg1"/>
                  </a:solidFill>
                  <a:latin typeface="ITC Avant Garde Pro Md" panose="020B0602020202020204" pitchFamily="34" charset="0"/>
                </a:rPr>
                <a:t>CONNECTING AND CONVENING</a:t>
              </a:r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F958A800-D493-B2A9-2705-ED170473C27E}"/>
              </a:ext>
            </a:extLst>
          </p:cNvPr>
          <p:cNvSpPr txBox="1"/>
          <p:nvPr/>
        </p:nvSpPr>
        <p:spPr>
          <a:xfrm>
            <a:off x="738794" y="1005821"/>
            <a:ext cx="822232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pc="600" dirty="0">
                <a:solidFill>
                  <a:schemeClr val="bg1"/>
                </a:solidFill>
                <a:latin typeface="ITC Avant Garde Pro Md" panose="020B0602020202020204" pitchFamily="34" charset="0"/>
              </a:rPr>
              <a:t>DEFINING SOCIAL AND ECONOMIC </a:t>
            </a:r>
            <a:r>
              <a:rPr lang="en-US" sz="3200" b="1" spc="600" dirty="0">
                <a:solidFill>
                  <a:schemeClr val="accent4"/>
                </a:solidFill>
                <a:latin typeface="ITC Avant Garde Pro Md" panose="020B0602020202020204" pitchFamily="34" charset="0"/>
              </a:rPr>
              <a:t>MOBILITY</a:t>
            </a:r>
          </a:p>
        </p:txBody>
      </p:sp>
    </p:spTree>
    <p:extLst>
      <p:ext uri="{BB962C8B-B14F-4D97-AF65-F5344CB8AC3E}">
        <p14:creationId xmlns:p14="http://schemas.microsoft.com/office/powerpoint/2010/main" val="4317529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106</Words>
  <Application>Microsoft Office PowerPoint</Application>
  <PresentationFormat>Widescreen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ITC Avant Garde Pro Bk</vt:lpstr>
      <vt:lpstr>ITC Avant Garde Pro Md</vt:lpstr>
      <vt:lpstr>Office Theme</vt:lpstr>
      <vt:lpstr>PowerPoint Presentation</vt:lpstr>
      <vt:lpstr>PowerPoint Presentation</vt:lpstr>
    </vt:vector>
  </TitlesOfParts>
  <Company>College of Southern Maryland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Ashley Edelen</dc:creator>
  <cp:lastModifiedBy>Ashley Edelen</cp:lastModifiedBy>
  <cp:revision>1</cp:revision>
  <dcterms:created xsi:type="dcterms:W3CDTF">2023-09-27T17:32:10Z</dcterms:created>
  <dcterms:modified xsi:type="dcterms:W3CDTF">2023-09-27T17:33:09Z</dcterms:modified>
</cp:coreProperties>
</file>